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9144000" cy="5143500" type="screen16x9"/>
  <p:notesSz cx="6858000" cy="9144000"/>
  <p:embeddedFontLst>
    <p:embeddedFont>
      <p:font typeface="Montserrat" pitchFamily="2" charset="77"/>
      <p:regular r:id="rId27"/>
      <p:bold r:id="rId28"/>
      <p:italic r:id="rId29"/>
      <p:boldItalic r:id="rId30"/>
    </p:embeddedFont>
    <p:embeddedFont>
      <p:font typeface="Montserrat Black"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747775"/>
          </p15:clr>
        </p15:guide>
        <p15:guide id="2"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1B36CD-DBEE-4BBE-9522-FB7B71EB69FC}">
  <a:tblStyle styleId="{441B36CD-DBEE-4BBE-9522-FB7B71EB69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8132d5e361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38132d5e361_0_15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132d5e361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132d5e36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8132d5e361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38132d5e361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8132d5e36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8132d5e361_0_5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8132d5e361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38132d5e361_0_5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8132d5e361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8132d5e361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8132d5e361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8132d5e361_0_6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8132d5e361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38132d5e361_0_6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8132d5e36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38132d5e361_0_6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8132d5e361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38132d5e361_0_6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8132d5e361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8132d5e361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2afe41e6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2afe41e6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8132d5e361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8132d5e361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8132d5e361_0_1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8132d5e361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8132d5e361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8132d5e361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8132d5e361_0_1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8132d5e361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8132d5e361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8132d5e361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8132d5e36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8132d5e36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8132d5e361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8132d5e36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8132d5e361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8132d5e361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8132d5e361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8132d5e361_0_4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8132d5e361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8132d5e361_0_4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8132d5e36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8132d5e361_0_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8132d5e36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8132d5e361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instagram.com/p/CNaURftg042/"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632314" y="1961588"/>
            <a:ext cx="3657900" cy="985500"/>
          </a:xfrm>
          <a:prstGeom prst="rect">
            <a:avLst/>
          </a:prstGeom>
          <a:noFill/>
          <a:ln>
            <a:noFill/>
          </a:ln>
        </p:spPr>
        <p:txBody>
          <a:bodyPr spcFirstLastPara="1" wrap="square" lIns="0" tIns="0" rIns="0" bIns="0" anchor="t" anchorCtr="0">
            <a:spAutoFit/>
          </a:bodyPr>
          <a:lstStyle/>
          <a:p>
            <a:pPr marL="0" marR="0" lvl="0" indent="0" algn="l" rtl="0">
              <a:lnSpc>
                <a:spcPct val="97004"/>
              </a:lnSpc>
              <a:spcBef>
                <a:spcPts val="0"/>
              </a:spcBef>
              <a:spcAft>
                <a:spcPts val="0"/>
              </a:spcAft>
              <a:buNone/>
            </a:pPr>
            <a:r>
              <a:rPr lang="es" sz="3300" i="0" u="none" strike="noStrike" cap="none">
                <a:solidFill>
                  <a:srgbClr val="434343"/>
                </a:solidFill>
                <a:latin typeface="Montserrat"/>
                <a:ea typeface="Montserrat"/>
                <a:cs typeface="Montserrat"/>
                <a:sym typeface="Montserrat"/>
              </a:rPr>
              <a:t>¿Cómo </a:t>
            </a:r>
            <a:r>
              <a:rPr lang="es" sz="3300" i="0" u="none" strike="noStrike" cap="none">
                <a:solidFill>
                  <a:srgbClr val="FFBF00"/>
                </a:solidFill>
                <a:latin typeface="Montserrat"/>
                <a:ea typeface="Montserrat"/>
                <a:cs typeface="Montserrat"/>
                <a:sym typeface="Montserrat"/>
              </a:rPr>
              <a:t>trabajamos?</a:t>
            </a:r>
            <a:endParaRPr sz="700">
              <a:latin typeface="Montserrat"/>
              <a:ea typeface="Montserrat"/>
              <a:cs typeface="Montserrat"/>
              <a:sym typeface="Montserrat"/>
            </a:endParaRPr>
          </a:p>
        </p:txBody>
      </p:sp>
      <p:grpSp>
        <p:nvGrpSpPr>
          <p:cNvPr id="69" name="Google Shape;69;p15"/>
          <p:cNvGrpSpPr/>
          <p:nvPr/>
        </p:nvGrpSpPr>
        <p:grpSpPr>
          <a:xfrm>
            <a:off x="3054573" y="562537"/>
            <a:ext cx="773704" cy="773704"/>
            <a:chOff x="0" y="0"/>
            <a:chExt cx="812800" cy="812800"/>
          </a:xfrm>
        </p:grpSpPr>
        <p:sp>
          <p:nvSpPr>
            <p:cNvPr id="70" name="Google Shape;7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76200" y="38100"/>
              <a:ext cx="660300" cy="698400"/>
            </a:xfrm>
            <a:prstGeom prst="rect">
              <a:avLst/>
            </a:prstGeom>
            <a:noFill/>
            <a:ln>
              <a:noFill/>
            </a:ln>
          </p:spPr>
          <p:txBody>
            <a:bodyPr spcFirstLastPara="1" wrap="square" lIns="23175" tIns="23175" rIns="23175" bIns="23175"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 name="Google Shape;72;p15"/>
          <p:cNvSpPr txBox="1"/>
          <p:nvPr/>
        </p:nvSpPr>
        <p:spPr>
          <a:xfrm>
            <a:off x="3333882" y="661819"/>
            <a:ext cx="196200" cy="5973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s" sz="4000" b="1" i="0" u="none" strike="noStrike" cap="none">
                <a:solidFill>
                  <a:srgbClr val="FFFFFF"/>
                </a:solidFill>
                <a:latin typeface="Montserrat Black"/>
                <a:ea typeface="Montserrat Black"/>
                <a:cs typeface="Montserrat Black"/>
                <a:sym typeface="Montserrat Black"/>
              </a:rPr>
              <a:t>1</a:t>
            </a:r>
            <a:endParaRPr sz="700"/>
          </a:p>
        </p:txBody>
      </p:sp>
      <p:sp>
        <p:nvSpPr>
          <p:cNvPr id="73" name="Google Shape;73;p15"/>
          <p:cNvSpPr txBox="1"/>
          <p:nvPr/>
        </p:nvSpPr>
        <p:spPr>
          <a:xfrm>
            <a:off x="4004674" y="841230"/>
            <a:ext cx="3389400" cy="684900"/>
          </a:xfrm>
          <a:prstGeom prst="rect">
            <a:avLst/>
          </a:prstGeom>
          <a:noFill/>
          <a:ln>
            <a:noFill/>
          </a:ln>
        </p:spPr>
        <p:txBody>
          <a:bodyPr spcFirstLastPara="1" wrap="square" lIns="0" tIns="0" rIns="0" bIns="0" anchor="t" anchorCtr="0">
            <a:spAutoFit/>
          </a:bodyPr>
          <a:lstStyle/>
          <a:p>
            <a:pPr marL="0" marR="0" lvl="0" indent="0" algn="l" rtl="0">
              <a:lnSpc>
                <a:spcPct val="114984"/>
              </a:lnSpc>
              <a:spcBef>
                <a:spcPts val="0"/>
              </a:spcBef>
              <a:spcAft>
                <a:spcPts val="0"/>
              </a:spcAft>
              <a:buNone/>
            </a:pPr>
            <a:r>
              <a:rPr lang="es" sz="1000" i="0" u="none" strike="noStrike" cap="none">
                <a:latin typeface="Montserrat"/>
                <a:ea typeface="Montserrat"/>
                <a:cs typeface="Montserrat"/>
                <a:sym typeface="Montserrat"/>
              </a:rPr>
              <a:t>Analizamos tus canales digitales, comprendemos tus necesidades a través de un brief detallado y definimos el alcance de una propuesta tentativa que sienta las bases para una estrategia excepcional.</a:t>
            </a:r>
            <a:endParaRPr sz="700">
              <a:latin typeface="Montserrat"/>
              <a:ea typeface="Montserrat"/>
              <a:cs typeface="Montserrat"/>
              <a:sym typeface="Montserrat"/>
            </a:endParaRPr>
          </a:p>
        </p:txBody>
      </p:sp>
      <p:sp>
        <p:nvSpPr>
          <p:cNvPr id="74" name="Google Shape;74;p15"/>
          <p:cNvSpPr txBox="1"/>
          <p:nvPr/>
        </p:nvSpPr>
        <p:spPr>
          <a:xfrm>
            <a:off x="4004674" y="527656"/>
            <a:ext cx="1624800" cy="194100"/>
          </a:xfrm>
          <a:prstGeom prst="rect">
            <a:avLst/>
          </a:prstGeom>
          <a:noFill/>
          <a:ln>
            <a:noFill/>
          </a:ln>
        </p:spPr>
        <p:txBody>
          <a:bodyPr spcFirstLastPara="1" wrap="square" lIns="0" tIns="0" rIns="0" bIns="0" anchor="t" anchorCtr="0">
            <a:spAutoFit/>
          </a:bodyPr>
          <a:lstStyle/>
          <a:p>
            <a:pPr marL="0" marR="0" lvl="0" indent="0" algn="l" rtl="0">
              <a:lnSpc>
                <a:spcPct val="97025"/>
              </a:lnSpc>
              <a:spcBef>
                <a:spcPts val="0"/>
              </a:spcBef>
              <a:spcAft>
                <a:spcPts val="0"/>
              </a:spcAft>
              <a:buNone/>
            </a:pPr>
            <a:r>
              <a:rPr lang="es" sz="1300" b="1" i="0" u="none" strike="noStrike" cap="none">
                <a:solidFill>
                  <a:srgbClr val="545454"/>
                </a:solidFill>
                <a:latin typeface="Montserrat"/>
                <a:ea typeface="Montserrat"/>
                <a:cs typeface="Montserrat"/>
                <a:sym typeface="Montserrat"/>
              </a:rPr>
              <a:t>Diagnóstico</a:t>
            </a:r>
            <a:endParaRPr sz="700" b="1">
              <a:latin typeface="Montserrat"/>
              <a:ea typeface="Montserrat"/>
              <a:cs typeface="Montserrat"/>
              <a:sym typeface="Montserrat"/>
            </a:endParaRPr>
          </a:p>
        </p:txBody>
      </p:sp>
      <p:grpSp>
        <p:nvGrpSpPr>
          <p:cNvPr id="75" name="Google Shape;75;p15"/>
          <p:cNvGrpSpPr/>
          <p:nvPr/>
        </p:nvGrpSpPr>
        <p:grpSpPr>
          <a:xfrm>
            <a:off x="5502080" y="1858594"/>
            <a:ext cx="3352050" cy="1360020"/>
            <a:chOff x="0" y="57150"/>
            <a:chExt cx="8938800" cy="3626719"/>
          </a:xfrm>
        </p:grpSpPr>
        <p:sp>
          <p:nvSpPr>
            <p:cNvPr id="76" name="Google Shape;76;p15"/>
            <p:cNvSpPr txBox="1"/>
            <p:nvPr/>
          </p:nvSpPr>
          <p:spPr>
            <a:xfrm>
              <a:off x="0" y="913669"/>
              <a:ext cx="8938800" cy="2770200"/>
            </a:xfrm>
            <a:prstGeom prst="rect">
              <a:avLst/>
            </a:prstGeom>
            <a:noFill/>
            <a:ln>
              <a:noFill/>
            </a:ln>
          </p:spPr>
          <p:txBody>
            <a:bodyPr spcFirstLastPara="1" wrap="square" lIns="0" tIns="0" rIns="0" bIns="0" anchor="t" anchorCtr="0">
              <a:spAutoFit/>
            </a:bodyPr>
            <a:lstStyle/>
            <a:p>
              <a:pPr marL="0" marR="0" lvl="0" indent="0" algn="l" rtl="0">
                <a:lnSpc>
                  <a:spcPct val="114984"/>
                </a:lnSpc>
                <a:spcBef>
                  <a:spcPts val="0"/>
                </a:spcBef>
                <a:spcAft>
                  <a:spcPts val="0"/>
                </a:spcAft>
                <a:buNone/>
              </a:pPr>
              <a:r>
                <a:rPr lang="es" sz="1000" i="0" u="none" strike="noStrike" cap="none">
                  <a:solidFill>
                    <a:srgbClr val="000000"/>
                  </a:solidFill>
                  <a:latin typeface="Montserrat"/>
                  <a:ea typeface="Montserrat"/>
                  <a:cs typeface="Montserrat"/>
                  <a:sym typeface="Montserrat"/>
                </a:rPr>
                <a:t>La propuesta que creamos es una dirección precisa hacia tu mercado meta. </a:t>
              </a:r>
              <a:endParaRPr sz="700">
                <a:latin typeface="Montserrat"/>
                <a:ea typeface="Montserrat"/>
                <a:cs typeface="Montserrat"/>
                <a:sym typeface="Montserrat"/>
              </a:endParaRPr>
            </a:p>
            <a:p>
              <a:pPr marL="0" marR="0" lvl="0" indent="0" algn="l" rtl="0">
                <a:lnSpc>
                  <a:spcPct val="114984"/>
                </a:lnSpc>
                <a:spcBef>
                  <a:spcPts val="0"/>
                </a:spcBef>
                <a:spcAft>
                  <a:spcPts val="0"/>
                </a:spcAft>
                <a:buNone/>
              </a:pPr>
              <a:endParaRPr sz="1000" i="0" u="none" strike="noStrike" cap="none">
                <a:solidFill>
                  <a:srgbClr val="000000"/>
                </a:solidFill>
                <a:latin typeface="Montserrat"/>
                <a:ea typeface="Montserrat"/>
                <a:cs typeface="Montserrat"/>
                <a:sym typeface="Montserrat"/>
              </a:endParaRPr>
            </a:p>
            <a:p>
              <a:pPr marL="0" marR="0" lvl="0" indent="0" algn="l" rtl="0">
                <a:lnSpc>
                  <a:spcPct val="114984"/>
                </a:lnSpc>
                <a:spcBef>
                  <a:spcPts val="0"/>
                </a:spcBef>
                <a:spcAft>
                  <a:spcPts val="0"/>
                </a:spcAft>
                <a:buNone/>
              </a:pPr>
              <a:r>
                <a:rPr lang="es" sz="1000" i="0" u="none" strike="noStrike" cap="none">
                  <a:solidFill>
                    <a:srgbClr val="000000"/>
                  </a:solidFill>
                  <a:latin typeface="Montserrat"/>
                  <a:ea typeface="Montserrat"/>
                  <a:cs typeface="Montserrat"/>
                  <a:sym typeface="Montserrat"/>
                </a:rPr>
                <a:t>Seleccionamos cuidadosamente los contenidos y temas, definimos campañas con alcances estratégicos y presupuestos bien calculados.</a:t>
              </a:r>
              <a:endParaRPr sz="700">
                <a:latin typeface="Montserrat"/>
                <a:ea typeface="Montserrat"/>
                <a:cs typeface="Montserrat"/>
                <a:sym typeface="Montserrat"/>
              </a:endParaRPr>
            </a:p>
          </p:txBody>
        </p:sp>
        <p:sp>
          <p:nvSpPr>
            <p:cNvPr id="77" name="Google Shape;77;p15"/>
            <p:cNvSpPr txBox="1"/>
            <p:nvPr/>
          </p:nvSpPr>
          <p:spPr>
            <a:xfrm>
              <a:off x="0" y="57150"/>
              <a:ext cx="4237200" cy="517800"/>
            </a:xfrm>
            <a:prstGeom prst="rect">
              <a:avLst/>
            </a:prstGeom>
            <a:noFill/>
            <a:ln>
              <a:noFill/>
            </a:ln>
          </p:spPr>
          <p:txBody>
            <a:bodyPr spcFirstLastPara="1" wrap="square" lIns="0" tIns="0" rIns="0" bIns="0" anchor="t" anchorCtr="0">
              <a:spAutoFit/>
            </a:bodyPr>
            <a:lstStyle/>
            <a:p>
              <a:pPr marL="0" marR="0" lvl="0" indent="0" algn="l" rtl="0">
                <a:lnSpc>
                  <a:spcPct val="97025"/>
                </a:lnSpc>
                <a:spcBef>
                  <a:spcPts val="0"/>
                </a:spcBef>
                <a:spcAft>
                  <a:spcPts val="0"/>
                </a:spcAft>
                <a:buNone/>
              </a:pPr>
              <a:r>
                <a:rPr lang="es" sz="1300" b="1" i="0" u="none" strike="noStrike" cap="none">
                  <a:solidFill>
                    <a:srgbClr val="545454"/>
                  </a:solidFill>
                  <a:latin typeface="Montserrat"/>
                  <a:ea typeface="Montserrat"/>
                  <a:cs typeface="Montserrat"/>
                  <a:sym typeface="Montserrat"/>
                </a:rPr>
                <a:t>Propuesta</a:t>
              </a:r>
              <a:endParaRPr sz="700" b="1">
                <a:latin typeface="Montserrat"/>
                <a:ea typeface="Montserrat"/>
                <a:cs typeface="Montserrat"/>
                <a:sym typeface="Montserrat"/>
              </a:endParaRPr>
            </a:p>
          </p:txBody>
        </p:sp>
      </p:grpSp>
      <p:sp>
        <p:nvSpPr>
          <p:cNvPr id="78" name="Google Shape;78;p15"/>
          <p:cNvSpPr txBox="1"/>
          <p:nvPr/>
        </p:nvSpPr>
        <p:spPr>
          <a:xfrm>
            <a:off x="4103185" y="3794507"/>
            <a:ext cx="3767100" cy="1038900"/>
          </a:xfrm>
          <a:prstGeom prst="rect">
            <a:avLst/>
          </a:prstGeom>
          <a:noFill/>
          <a:ln>
            <a:noFill/>
          </a:ln>
        </p:spPr>
        <p:txBody>
          <a:bodyPr spcFirstLastPara="1" wrap="square" lIns="0" tIns="0" rIns="0" bIns="0" anchor="t" anchorCtr="0">
            <a:spAutoFit/>
          </a:bodyPr>
          <a:lstStyle/>
          <a:p>
            <a:pPr marL="0" marR="0" lvl="0" indent="0" algn="l" rtl="0">
              <a:lnSpc>
                <a:spcPct val="114984"/>
              </a:lnSpc>
              <a:spcBef>
                <a:spcPts val="0"/>
              </a:spcBef>
              <a:spcAft>
                <a:spcPts val="0"/>
              </a:spcAft>
              <a:buNone/>
            </a:pPr>
            <a:r>
              <a:rPr lang="es" sz="1000" i="0" u="none" strike="noStrike" cap="none">
                <a:latin typeface="Montserrat"/>
                <a:ea typeface="Montserrat"/>
                <a:cs typeface="Montserrat"/>
                <a:sym typeface="Montserrat"/>
              </a:rPr>
              <a:t>La ejecución en Dharma no es simplemente llevarla a cabo.</a:t>
            </a:r>
            <a:endParaRPr sz="700">
              <a:latin typeface="Montserrat"/>
              <a:ea typeface="Montserrat"/>
              <a:cs typeface="Montserrat"/>
              <a:sym typeface="Montserrat"/>
            </a:endParaRPr>
          </a:p>
          <a:p>
            <a:pPr marL="0" marR="0" lvl="0" indent="0" algn="l" rtl="0">
              <a:lnSpc>
                <a:spcPct val="114984"/>
              </a:lnSpc>
              <a:spcBef>
                <a:spcPts val="0"/>
              </a:spcBef>
              <a:spcAft>
                <a:spcPts val="0"/>
              </a:spcAft>
              <a:buNone/>
            </a:pPr>
            <a:r>
              <a:rPr lang="es" sz="1000" i="0" u="none" strike="noStrike" cap="none">
                <a:latin typeface="Montserrat"/>
                <a:ea typeface="Montserrat"/>
                <a:cs typeface="Montserrat"/>
                <a:sym typeface="Montserrat"/>
              </a:rPr>
              <a:t>Cada paso está destinado a no solo alcanzar tus resultados, sino también a optimizar el retorno de inversión. </a:t>
            </a:r>
            <a:endParaRPr sz="700">
              <a:latin typeface="Montserrat"/>
              <a:ea typeface="Montserrat"/>
              <a:cs typeface="Montserrat"/>
              <a:sym typeface="Montserrat"/>
            </a:endParaRPr>
          </a:p>
          <a:p>
            <a:pPr marL="0" marR="0" lvl="0" indent="0" algn="l" rtl="0">
              <a:lnSpc>
                <a:spcPct val="114984"/>
              </a:lnSpc>
              <a:spcBef>
                <a:spcPts val="0"/>
              </a:spcBef>
              <a:spcAft>
                <a:spcPts val="0"/>
              </a:spcAft>
              <a:buNone/>
            </a:pPr>
            <a:endParaRPr sz="1000" i="0" u="none" strike="noStrike" cap="none">
              <a:latin typeface="Montserrat"/>
              <a:ea typeface="Montserrat"/>
              <a:cs typeface="Montserrat"/>
              <a:sym typeface="Montserrat"/>
            </a:endParaRPr>
          </a:p>
          <a:p>
            <a:pPr marL="0" marR="0" lvl="0" indent="0" algn="l" rtl="0">
              <a:lnSpc>
                <a:spcPct val="114984"/>
              </a:lnSpc>
              <a:spcBef>
                <a:spcPts val="0"/>
              </a:spcBef>
              <a:spcAft>
                <a:spcPts val="0"/>
              </a:spcAft>
              <a:buNone/>
            </a:pPr>
            <a:r>
              <a:rPr lang="es" sz="1000" i="0" u="none" strike="noStrike" cap="none">
                <a:latin typeface="Montserrat"/>
                <a:ea typeface="Montserrat"/>
                <a:cs typeface="Montserrat"/>
                <a:sym typeface="Montserrat"/>
              </a:rPr>
              <a:t>La ejecución es un compromiso constante con la excelencia y la superación.</a:t>
            </a:r>
            <a:endParaRPr sz="700">
              <a:latin typeface="Montserrat"/>
              <a:ea typeface="Montserrat"/>
              <a:cs typeface="Montserrat"/>
              <a:sym typeface="Montserrat"/>
            </a:endParaRPr>
          </a:p>
        </p:txBody>
      </p:sp>
      <p:sp>
        <p:nvSpPr>
          <p:cNvPr id="79" name="Google Shape;79;p15"/>
          <p:cNvSpPr txBox="1"/>
          <p:nvPr/>
        </p:nvSpPr>
        <p:spPr>
          <a:xfrm>
            <a:off x="4103185" y="3480456"/>
            <a:ext cx="2185200" cy="194100"/>
          </a:xfrm>
          <a:prstGeom prst="rect">
            <a:avLst/>
          </a:prstGeom>
          <a:noFill/>
          <a:ln>
            <a:noFill/>
          </a:ln>
        </p:spPr>
        <p:txBody>
          <a:bodyPr spcFirstLastPara="1" wrap="square" lIns="0" tIns="0" rIns="0" bIns="0" anchor="t" anchorCtr="0">
            <a:spAutoFit/>
          </a:bodyPr>
          <a:lstStyle/>
          <a:p>
            <a:pPr marL="0" marR="0" lvl="0" indent="0" algn="l" rtl="0">
              <a:lnSpc>
                <a:spcPct val="97025"/>
              </a:lnSpc>
              <a:spcBef>
                <a:spcPts val="0"/>
              </a:spcBef>
              <a:spcAft>
                <a:spcPts val="0"/>
              </a:spcAft>
              <a:buNone/>
            </a:pPr>
            <a:r>
              <a:rPr lang="es" sz="1300" b="1" i="0" u="none" strike="noStrike" cap="none">
                <a:solidFill>
                  <a:srgbClr val="545454"/>
                </a:solidFill>
                <a:latin typeface="Montserrat"/>
                <a:ea typeface="Montserrat"/>
                <a:cs typeface="Montserrat"/>
                <a:sym typeface="Montserrat"/>
              </a:rPr>
              <a:t>Ejecución</a:t>
            </a:r>
            <a:endParaRPr sz="700" b="1">
              <a:latin typeface="Montserrat"/>
              <a:ea typeface="Montserrat"/>
              <a:cs typeface="Montserrat"/>
              <a:sym typeface="Montserrat"/>
            </a:endParaRPr>
          </a:p>
        </p:txBody>
      </p:sp>
      <p:grpSp>
        <p:nvGrpSpPr>
          <p:cNvPr id="80" name="Google Shape;80;p15"/>
          <p:cNvGrpSpPr/>
          <p:nvPr/>
        </p:nvGrpSpPr>
        <p:grpSpPr>
          <a:xfrm>
            <a:off x="3045205" y="3521623"/>
            <a:ext cx="773704" cy="773704"/>
            <a:chOff x="0" y="0"/>
            <a:chExt cx="812800" cy="812800"/>
          </a:xfrm>
        </p:grpSpPr>
        <p:sp>
          <p:nvSpPr>
            <p:cNvPr id="81" name="Google Shape;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2" name="Google Shape;82;p15"/>
            <p:cNvSpPr txBox="1"/>
            <p:nvPr/>
          </p:nvSpPr>
          <p:spPr>
            <a:xfrm>
              <a:off x="76200" y="38100"/>
              <a:ext cx="660300" cy="698400"/>
            </a:xfrm>
            <a:prstGeom prst="rect">
              <a:avLst/>
            </a:prstGeom>
            <a:noFill/>
            <a:ln>
              <a:noFill/>
            </a:ln>
          </p:spPr>
          <p:txBody>
            <a:bodyPr spcFirstLastPara="1" wrap="square" lIns="23175" tIns="23175" rIns="23175" bIns="23175"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3" name="Google Shape;83;p15"/>
          <p:cNvSpPr txBox="1"/>
          <p:nvPr/>
        </p:nvSpPr>
        <p:spPr>
          <a:xfrm>
            <a:off x="3274752" y="3620007"/>
            <a:ext cx="241200" cy="5973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s" sz="4000" b="1" i="0" u="none" strike="noStrike" cap="none">
                <a:solidFill>
                  <a:srgbClr val="FFFFFF"/>
                </a:solidFill>
                <a:latin typeface="Montserrat Black"/>
                <a:ea typeface="Montserrat Black"/>
                <a:cs typeface="Montserrat Black"/>
                <a:sym typeface="Montserrat Black"/>
              </a:rPr>
              <a:t>3</a:t>
            </a:r>
            <a:endParaRPr sz="700"/>
          </a:p>
        </p:txBody>
      </p:sp>
      <p:cxnSp>
        <p:nvCxnSpPr>
          <p:cNvPr id="84" name="Google Shape;84;p15"/>
          <p:cNvCxnSpPr/>
          <p:nvPr/>
        </p:nvCxnSpPr>
        <p:spPr>
          <a:xfrm>
            <a:off x="3522776" y="1254915"/>
            <a:ext cx="1379400" cy="1194600"/>
          </a:xfrm>
          <a:prstGeom prst="straightConnector1">
            <a:avLst/>
          </a:prstGeom>
          <a:noFill/>
          <a:ln w="47625" cap="flat" cmpd="sng">
            <a:solidFill>
              <a:srgbClr val="FFBF00"/>
            </a:solidFill>
            <a:prstDash val="solid"/>
            <a:round/>
            <a:headEnd type="none" w="sm" len="sm"/>
            <a:tailEnd type="none" w="sm" len="sm"/>
          </a:ln>
        </p:spPr>
      </p:cxnSp>
      <p:cxnSp>
        <p:nvCxnSpPr>
          <p:cNvPr id="85" name="Google Shape;85;p15"/>
          <p:cNvCxnSpPr/>
          <p:nvPr/>
        </p:nvCxnSpPr>
        <p:spPr>
          <a:xfrm rot="10800000" flipH="1">
            <a:off x="3550382" y="2553192"/>
            <a:ext cx="1307400" cy="1012800"/>
          </a:xfrm>
          <a:prstGeom prst="straightConnector1">
            <a:avLst/>
          </a:prstGeom>
          <a:noFill/>
          <a:ln w="47625" cap="flat" cmpd="sng">
            <a:solidFill>
              <a:srgbClr val="FFBF00"/>
            </a:solidFill>
            <a:prstDash val="solid"/>
            <a:round/>
            <a:headEnd type="none" w="sm" len="sm"/>
            <a:tailEnd type="none" w="sm" len="sm"/>
          </a:ln>
        </p:spPr>
      </p:cxnSp>
      <p:grpSp>
        <p:nvGrpSpPr>
          <p:cNvPr id="86" name="Google Shape;86;p15"/>
          <p:cNvGrpSpPr/>
          <p:nvPr/>
        </p:nvGrpSpPr>
        <p:grpSpPr>
          <a:xfrm>
            <a:off x="4591491" y="2107012"/>
            <a:ext cx="773735" cy="773735"/>
            <a:chOff x="0" y="0"/>
            <a:chExt cx="2063293" cy="2063293"/>
          </a:xfrm>
        </p:grpSpPr>
        <p:grpSp>
          <p:nvGrpSpPr>
            <p:cNvPr id="87" name="Google Shape;87;p15"/>
            <p:cNvGrpSpPr/>
            <p:nvPr/>
          </p:nvGrpSpPr>
          <p:grpSpPr>
            <a:xfrm>
              <a:off x="0" y="0"/>
              <a:ext cx="2063293" cy="2063293"/>
              <a:chOff x="0" y="0"/>
              <a:chExt cx="812800" cy="812800"/>
            </a:xfrm>
          </p:grpSpPr>
          <p:sp>
            <p:nvSpPr>
              <p:cNvPr id="88" name="Google Shape;8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 name="Google Shape;89;p15"/>
              <p:cNvSpPr txBox="1"/>
              <p:nvPr/>
            </p:nvSpPr>
            <p:spPr>
              <a:xfrm>
                <a:off x="76200" y="38100"/>
                <a:ext cx="660300" cy="698400"/>
              </a:xfrm>
              <a:prstGeom prst="rect">
                <a:avLst/>
              </a:prstGeom>
              <a:noFill/>
              <a:ln>
                <a:noFill/>
              </a:ln>
            </p:spPr>
            <p:txBody>
              <a:bodyPr spcFirstLastPara="1" wrap="square" lIns="23175" tIns="23175" rIns="23175" bIns="23175"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0" name="Google Shape;90;p15"/>
            <p:cNvSpPr txBox="1"/>
            <p:nvPr/>
          </p:nvSpPr>
          <p:spPr>
            <a:xfrm>
              <a:off x="610990" y="235271"/>
              <a:ext cx="643200" cy="1592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s" sz="4000" b="1" i="0" u="none" strike="noStrike" cap="none">
                  <a:solidFill>
                    <a:srgbClr val="FFFFFF"/>
                  </a:solidFill>
                  <a:latin typeface="Montserrat Black"/>
                  <a:ea typeface="Montserrat Black"/>
                  <a:cs typeface="Montserrat Black"/>
                  <a:sym typeface="Montserrat Black"/>
                </a:rPr>
                <a:t>2</a:t>
              </a:r>
              <a:endParaRPr sz="700"/>
            </a:p>
          </p:txBody>
        </p:sp>
      </p:grpSp>
      <p:pic>
        <p:nvPicPr>
          <p:cNvPr id="91" name="Google Shape;91;p15"/>
          <p:cNvPicPr preferRelativeResize="0"/>
          <p:nvPr/>
        </p:nvPicPr>
        <p:blipFill>
          <a:blip r:embed="rId4">
            <a:alphaModFix/>
          </a:blip>
          <a:stretch>
            <a:fillRect/>
          </a:stretch>
        </p:blipFill>
        <p:spPr>
          <a:xfrm>
            <a:off x="45825" y="-8985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4"/>
          <p:cNvPicPr preferRelativeResize="0"/>
          <p:nvPr/>
        </p:nvPicPr>
        <p:blipFill>
          <a:blip r:embed="rId3">
            <a:alphaModFix/>
          </a:blip>
          <a:stretch>
            <a:fillRect/>
          </a:stretch>
        </p:blipFill>
        <p:spPr>
          <a:xfrm>
            <a:off x="0" y="0"/>
            <a:ext cx="9144000" cy="5143489"/>
          </a:xfrm>
          <a:prstGeom prst="rect">
            <a:avLst/>
          </a:prstGeom>
          <a:noFill/>
          <a:ln>
            <a:noFill/>
          </a:ln>
        </p:spPr>
      </p:pic>
      <p:pic>
        <p:nvPicPr>
          <p:cNvPr id="193" name="Google Shape;193;p24"/>
          <p:cNvPicPr preferRelativeResize="0"/>
          <p:nvPr/>
        </p:nvPicPr>
        <p:blipFill>
          <a:blip r:embed="rId4">
            <a:alphaModFix/>
          </a:blip>
          <a:stretch>
            <a:fillRect/>
          </a:stretch>
        </p:blipFill>
        <p:spPr>
          <a:xfrm>
            <a:off x="-376350" y="-111525"/>
            <a:ext cx="9144000" cy="5143500"/>
          </a:xfrm>
          <a:prstGeom prst="rect">
            <a:avLst/>
          </a:prstGeom>
          <a:noFill/>
          <a:ln>
            <a:noFill/>
          </a:ln>
        </p:spPr>
      </p:pic>
      <p:sp>
        <p:nvSpPr>
          <p:cNvPr id="194" name="Google Shape;194;p24"/>
          <p:cNvSpPr txBox="1"/>
          <p:nvPr/>
        </p:nvSpPr>
        <p:spPr>
          <a:xfrm>
            <a:off x="0" y="2212725"/>
            <a:ext cx="9144000" cy="49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900">
                <a:solidFill>
                  <a:schemeClr val="dk2"/>
                </a:solidFill>
                <a:latin typeface="Montserrat"/>
                <a:ea typeface="Montserrat"/>
                <a:cs typeface="Montserrat"/>
                <a:sym typeface="Montserrat"/>
              </a:rPr>
              <a:t>Generación</a:t>
            </a:r>
            <a:r>
              <a:rPr lang="es" sz="2900">
                <a:solidFill>
                  <a:srgbClr val="FFC100"/>
                </a:solidFill>
                <a:latin typeface="Montserrat"/>
                <a:ea typeface="Montserrat"/>
                <a:cs typeface="Montserrat"/>
                <a:sym typeface="Montserrat"/>
              </a:rPr>
              <a:t> de Demanda</a:t>
            </a:r>
            <a:endParaRPr sz="2900">
              <a:solidFill>
                <a:srgbClr val="FFC100"/>
              </a:solidFill>
              <a:latin typeface="Montserrat"/>
              <a:ea typeface="Montserrat"/>
              <a:cs typeface="Montserrat"/>
              <a:sym typeface="Montserrat"/>
            </a:endParaRPr>
          </a:p>
          <a:p>
            <a:pPr marL="0" lvl="0" indent="0" algn="ctr" rtl="0">
              <a:lnSpc>
                <a:spcPct val="115000"/>
              </a:lnSpc>
              <a:spcBef>
                <a:spcPts val="0"/>
              </a:spcBef>
              <a:spcAft>
                <a:spcPts val="1100"/>
              </a:spcAft>
              <a:buNone/>
            </a:pPr>
            <a:endParaRPr sz="40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l="8542" b="16205"/>
          <a:stretch/>
        </p:blipFill>
        <p:spPr>
          <a:xfrm>
            <a:off x="-3" y="0"/>
            <a:ext cx="9144003" cy="5587725"/>
          </a:xfrm>
          <a:prstGeom prst="rect">
            <a:avLst/>
          </a:prstGeom>
          <a:noFill/>
          <a:ln>
            <a:noFill/>
          </a:ln>
        </p:spPr>
      </p:pic>
      <p:grpSp>
        <p:nvGrpSpPr>
          <p:cNvPr id="200" name="Google Shape;200;p25"/>
          <p:cNvGrpSpPr/>
          <p:nvPr/>
        </p:nvGrpSpPr>
        <p:grpSpPr>
          <a:xfrm rot="2081675">
            <a:off x="3771018" y="-1791003"/>
            <a:ext cx="4391361" cy="9898936"/>
            <a:chOff x="0" y="0"/>
            <a:chExt cx="2313132" cy="5214225"/>
          </a:xfrm>
        </p:grpSpPr>
        <p:sp>
          <p:nvSpPr>
            <p:cNvPr id="201" name="Google Shape;201;p25"/>
            <p:cNvSpPr/>
            <p:nvPr/>
          </p:nvSpPr>
          <p:spPr>
            <a:xfrm>
              <a:off x="0" y="0"/>
              <a:ext cx="2313132" cy="5214218"/>
            </a:xfrm>
            <a:custGeom>
              <a:avLst/>
              <a:gdLst/>
              <a:ahLst/>
              <a:cxnLst/>
              <a:rect l="l" t="t" r="r" b="b"/>
              <a:pathLst>
                <a:path w="2313132" h="5214218" extrusionOk="0">
                  <a:moveTo>
                    <a:pt x="0" y="0"/>
                  </a:moveTo>
                  <a:lnTo>
                    <a:pt x="2313132" y="0"/>
                  </a:lnTo>
                  <a:lnTo>
                    <a:pt x="2313132" y="5214218"/>
                  </a:lnTo>
                  <a:lnTo>
                    <a:pt x="0" y="5214218"/>
                  </a:lnTo>
                  <a:close/>
                </a:path>
              </a:pathLst>
            </a:custGeom>
            <a:solidFill>
              <a:srgbClr val="FFFFFF"/>
            </a:solidFill>
            <a:ln>
              <a:noFill/>
            </a:ln>
          </p:spPr>
          <p:txBody>
            <a:bodyPr/>
            <a:lstStyle/>
            <a:p>
              <a:endParaRPr lang="es-ES_tradnl"/>
            </a:p>
          </p:txBody>
        </p:sp>
        <p:sp>
          <p:nvSpPr>
            <p:cNvPr id="202" name="Google Shape;202;p25"/>
            <p:cNvSpPr txBox="1"/>
            <p:nvPr/>
          </p:nvSpPr>
          <p:spPr>
            <a:xfrm>
              <a:off x="0" y="47625"/>
              <a:ext cx="2313000" cy="51666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3" name="Google Shape;203;p25"/>
          <p:cNvGrpSpPr/>
          <p:nvPr/>
        </p:nvGrpSpPr>
        <p:grpSpPr>
          <a:xfrm rot="2081675">
            <a:off x="3649874" y="-1606030"/>
            <a:ext cx="4391361" cy="9898922"/>
            <a:chOff x="0" y="0"/>
            <a:chExt cx="2313132" cy="5214218"/>
          </a:xfrm>
        </p:grpSpPr>
        <p:sp>
          <p:nvSpPr>
            <p:cNvPr id="204" name="Google Shape;204;p25"/>
            <p:cNvSpPr/>
            <p:nvPr/>
          </p:nvSpPr>
          <p:spPr>
            <a:xfrm>
              <a:off x="0" y="0"/>
              <a:ext cx="2313132" cy="5214218"/>
            </a:xfrm>
            <a:custGeom>
              <a:avLst/>
              <a:gdLst/>
              <a:ahLst/>
              <a:cxnLst/>
              <a:rect l="l" t="t" r="r" b="b"/>
              <a:pathLst>
                <a:path w="2313132" h="5214218" extrusionOk="0">
                  <a:moveTo>
                    <a:pt x="40549" y="0"/>
                  </a:moveTo>
                  <a:lnTo>
                    <a:pt x="2272583" y="0"/>
                  </a:lnTo>
                  <a:cubicBezTo>
                    <a:pt x="2283337" y="0"/>
                    <a:pt x="2293651" y="4272"/>
                    <a:pt x="2301255" y="11877"/>
                  </a:cubicBezTo>
                  <a:cubicBezTo>
                    <a:pt x="2308860" y="19481"/>
                    <a:pt x="2313132" y="29795"/>
                    <a:pt x="2313132" y="40549"/>
                  </a:cubicBezTo>
                  <a:lnTo>
                    <a:pt x="2313132" y="5173669"/>
                  </a:lnTo>
                  <a:cubicBezTo>
                    <a:pt x="2313132" y="5184423"/>
                    <a:pt x="2308860" y="5194737"/>
                    <a:pt x="2301255" y="5202342"/>
                  </a:cubicBezTo>
                  <a:cubicBezTo>
                    <a:pt x="2293651" y="5209946"/>
                    <a:pt x="2283337" y="5214218"/>
                    <a:pt x="2272583" y="5214218"/>
                  </a:cubicBezTo>
                  <a:lnTo>
                    <a:pt x="40549" y="5214218"/>
                  </a:lnTo>
                  <a:cubicBezTo>
                    <a:pt x="29795" y="5214218"/>
                    <a:pt x="19481" y="5209946"/>
                    <a:pt x="11877" y="5202342"/>
                  </a:cubicBezTo>
                  <a:cubicBezTo>
                    <a:pt x="4272" y="5194737"/>
                    <a:pt x="0" y="5184423"/>
                    <a:pt x="0" y="5173669"/>
                  </a:cubicBezTo>
                  <a:lnTo>
                    <a:pt x="0" y="40549"/>
                  </a:lnTo>
                  <a:cubicBezTo>
                    <a:pt x="0" y="29795"/>
                    <a:pt x="4272" y="19481"/>
                    <a:pt x="11877" y="11877"/>
                  </a:cubicBezTo>
                  <a:cubicBezTo>
                    <a:pt x="19481" y="4272"/>
                    <a:pt x="29795" y="0"/>
                    <a:pt x="40549" y="0"/>
                  </a:cubicBezTo>
                  <a:close/>
                </a:path>
              </a:pathLst>
            </a:custGeom>
            <a:gradFill>
              <a:gsLst>
                <a:gs pos="0">
                  <a:srgbClr val="CCCCCC">
                    <a:alpha val="23921"/>
                  </a:srgbClr>
                </a:gs>
                <a:gs pos="100000">
                  <a:srgbClr val="343434">
                    <a:alpha val="23921"/>
                  </a:srgbClr>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5" name="Google Shape;205;p25"/>
            <p:cNvSpPr txBox="1"/>
            <p:nvPr/>
          </p:nvSpPr>
          <p:spPr>
            <a:xfrm>
              <a:off x="0" y="57150"/>
              <a:ext cx="2313000" cy="51570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6" name="Google Shape;206;p25"/>
          <p:cNvSpPr/>
          <p:nvPr/>
        </p:nvSpPr>
        <p:spPr>
          <a:xfrm rot="-3311759">
            <a:off x="1672184" y="945018"/>
            <a:ext cx="8611696" cy="4455496"/>
          </a:xfrm>
          <a:custGeom>
            <a:avLst/>
            <a:gdLst/>
            <a:ahLst/>
            <a:cxnLst/>
            <a:rect l="l" t="t" r="r" b="b"/>
            <a:pathLst>
              <a:path w="17246690" h="8886476" extrusionOk="0">
                <a:moveTo>
                  <a:pt x="0" y="0"/>
                </a:moveTo>
                <a:lnTo>
                  <a:pt x="17246691" y="0"/>
                </a:lnTo>
                <a:lnTo>
                  <a:pt x="17246691" y="8886475"/>
                </a:lnTo>
                <a:lnTo>
                  <a:pt x="0" y="8886475"/>
                </a:lnTo>
                <a:lnTo>
                  <a:pt x="0" y="0"/>
                </a:lnTo>
                <a:close/>
              </a:path>
            </a:pathLst>
          </a:custGeom>
          <a:blipFill rotWithShape="1">
            <a:blip r:embed="rId4">
              <a:alphaModFix/>
            </a:blip>
            <a:stretch>
              <a:fillRect t="-5139" b="-4029"/>
            </a:stretch>
          </a:blipFill>
          <a:ln>
            <a:noFill/>
          </a:ln>
        </p:spPr>
        <p:txBody>
          <a:bodyPr/>
          <a:lstStyle/>
          <a:p>
            <a:endParaRPr lang="es-ES_tradnl"/>
          </a:p>
        </p:txBody>
      </p:sp>
      <p:sp>
        <p:nvSpPr>
          <p:cNvPr id="207" name="Google Shape;207;p25"/>
          <p:cNvSpPr/>
          <p:nvPr/>
        </p:nvSpPr>
        <p:spPr>
          <a:xfrm rot="-3397668">
            <a:off x="2029611" y="1256636"/>
            <a:ext cx="7295046" cy="4103464"/>
          </a:xfrm>
          <a:custGeom>
            <a:avLst/>
            <a:gdLst/>
            <a:ahLst/>
            <a:cxnLst/>
            <a:rect l="l" t="t" r="r" b="b"/>
            <a:pathLst>
              <a:path w="14592099" h="8208056" extrusionOk="0">
                <a:moveTo>
                  <a:pt x="0" y="0"/>
                </a:moveTo>
                <a:lnTo>
                  <a:pt x="14592099" y="0"/>
                </a:lnTo>
                <a:lnTo>
                  <a:pt x="14592099" y="8208055"/>
                </a:lnTo>
                <a:lnTo>
                  <a:pt x="0" y="8208055"/>
                </a:lnTo>
                <a:lnTo>
                  <a:pt x="0" y="0"/>
                </a:lnTo>
                <a:close/>
              </a:path>
            </a:pathLst>
          </a:custGeom>
          <a:blipFill rotWithShape="1">
            <a:blip r:embed="rId5">
              <a:alphaModFix/>
            </a:blip>
            <a:stretch>
              <a:fillRect/>
            </a:stretch>
          </a:blipFill>
          <a:ln>
            <a:noFill/>
          </a:ln>
        </p:spPr>
        <p:txBody>
          <a:bodyPr/>
          <a:lstStyle/>
          <a:p>
            <a:endParaRPr lang="es-ES_tradnl"/>
          </a:p>
        </p:txBody>
      </p:sp>
      <p:sp>
        <p:nvSpPr>
          <p:cNvPr id="208" name="Google Shape;208;p25"/>
          <p:cNvSpPr/>
          <p:nvPr/>
        </p:nvSpPr>
        <p:spPr>
          <a:xfrm>
            <a:off x="2808443" y="2180603"/>
            <a:ext cx="1002756" cy="1265510"/>
          </a:xfrm>
          <a:custGeom>
            <a:avLst/>
            <a:gdLst/>
            <a:ahLst/>
            <a:cxnLst/>
            <a:rect l="l" t="t" r="r" b="b"/>
            <a:pathLst>
              <a:path w="2005512" h="2531020" extrusionOk="0">
                <a:moveTo>
                  <a:pt x="0" y="0"/>
                </a:moveTo>
                <a:lnTo>
                  <a:pt x="2005512" y="0"/>
                </a:lnTo>
                <a:lnTo>
                  <a:pt x="2005512" y="2531020"/>
                </a:lnTo>
                <a:lnTo>
                  <a:pt x="0" y="2531020"/>
                </a:lnTo>
                <a:lnTo>
                  <a:pt x="0" y="0"/>
                </a:lnTo>
                <a:close/>
              </a:path>
            </a:pathLst>
          </a:custGeom>
          <a:blipFill rotWithShape="1">
            <a:blip r:embed="rId6">
              <a:alphaModFix/>
            </a:blip>
            <a:stretch>
              <a:fillRect/>
            </a:stretch>
          </a:blipFill>
          <a:ln>
            <a:noFill/>
          </a:ln>
        </p:spPr>
        <p:txBody>
          <a:bodyPr/>
          <a:lstStyle/>
          <a:p>
            <a:endParaRPr lang="es-ES_tradnl"/>
          </a:p>
        </p:txBody>
      </p:sp>
      <p:sp>
        <p:nvSpPr>
          <p:cNvPr id="209" name="Google Shape;209;p25"/>
          <p:cNvSpPr/>
          <p:nvPr/>
        </p:nvSpPr>
        <p:spPr>
          <a:xfrm rot="-5124192">
            <a:off x="5146856" y="3623468"/>
            <a:ext cx="1065705" cy="1502431"/>
          </a:xfrm>
          <a:custGeom>
            <a:avLst/>
            <a:gdLst/>
            <a:ahLst/>
            <a:cxnLst/>
            <a:rect l="l" t="t" r="r" b="b"/>
            <a:pathLst>
              <a:path w="2135231" h="2995293" extrusionOk="0">
                <a:moveTo>
                  <a:pt x="0" y="0"/>
                </a:moveTo>
                <a:lnTo>
                  <a:pt x="2135231" y="0"/>
                </a:lnTo>
                <a:lnTo>
                  <a:pt x="2135231" y="2995293"/>
                </a:lnTo>
                <a:lnTo>
                  <a:pt x="0" y="2995293"/>
                </a:lnTo>
                <a:lnTo>
                  <a:pt x="0" y="0"/>
                </a:lnTo>
                <a:close/>
              </a:path>
            </a:pathLst>
          </a:custGeom>
          <a:blipFill rotWithShape="1">
            <a:blip r:embed="rId7">
              <a:alphaModFix/>
            </a:blip>
            <a:stretch>
              <a:fillRect l="-113213" r="-652662" b="-247258"/>
            </a:stretch>
          </a:blipFill>
          <a:ln>
            <a:noFill/>
          </a:ln>
        </p:spPr>
        <p:txBody>
          <a:bodyPr/>
          <a:lstStyle/>
          <a:p>
            <a:endParaRPr lang="es-ES_tradnl"/>
          </a:p>
        </p:txBody>
      </p:sp>
      <p:grpSp>
        <p:nvGrpSpPr>
          <p:cNvPr id="210" name="Google Shape;210;p25"/>
          <p:cNvGrpSpPr/>
          <p:nvPr/>
        </p:nvGrpSpPr>
        <p:grpSpPr>
          <a:xfrm>
            <a:off x="4431675" y="839589"/>
            <a:ext cx="3976920" cy="2607060"/>
            <a:chOff x="-735231" y="-1511300"/>
            <a:chExt cx="10605121" cy="6952161"/>
          </a:xfrm>
        </p:grpSpPr>
        <p:sp>
          <p:nvSpPr>
            <p:cNvPr id="211" name="Google Shape;211;p25"/>
            <p:cNvSpPr txBox="1"/>
            <p:nvPr/>
          </p:nvSpPr>
          <p:spPr>
            <a:xfrm>
              <a:off x="553690" y="-1511300"/>
              <a:ext cx="9316200" cy="2309400"/>
            </a:xfrm>
            <a:prstGeom prst="rect">
              <a:avLst/>
            </a:prstGeom>
            <a:noFill/>
            <a:ln>
              <a:noFill/>
            </a:ln>
          </p:spPr>
          <p:txBody>
            <a:bodyPr spcFirstLastPara="1" wrap="square" lIns="0" tIns="0" rIns="0" bIns="0" anchor="t" anchorCtr="0">
              <a:spAutoFit/>
            </a:bodyPr>
            <a:lstStyle/>
            <a:p>
              <a:pPr marL="0" lvl="0" indent="0" algn="l" rtl="0">
                <a:lnSpc>
                  <a:spcPct val="97000"/>
                </a:lnSpc>
                <a:spcBef>
                  <a:spcPts val="0"/>
                </a:spcBef>
                <a:spcAft>
                  <a:spcPts val="0"/>
                </a:spcAft>
                <a:buSzPts val="1100"/>
                <a:buNone/>
              </a:pPr>
              <a:r>
                <a:rPr lang="es" sz="2900">
                  <a:solidFill>
                    <a:srgbClr val="434343"/>
                  </a:solidFill>
                  <a:latin typeface="Montserrat"/>
                  <a:ea typeface="Montserrat"/>
                  <a:cs typeface="Montserrat"/>
                  <a:sym typeface="Montserrat"/>
                </a:rPr>
                <a:t>Compra de </a:t>
              </a:r>
              <a:endParaRPr sz="2900">
                <a:solidFill>
                  <a:srgbClr val="434343"/>
                </a:solidFill>
                <a:latin typeface="Montserrat"/>
                <a:ea typeface="Montserrat"/>
                <a:cs typeface="Montserrat"/>
                <a:sym typeface="Montserrat"/>
              </a:endParaRPr>
            </a:p>
            <a:p>
              <a:pPr marL="0" lvl="0" indent="0" algn="l" rtl="0">
                <a:lnSpc>
                  <a:spcPct val="97000"/>
                </a:lnSpc>
                <a:spcBef>
                  <a:spcPts val="0"/>
                </a:spcBef>
                <a:spcAft>
                  <a:spcPts val="0"/>
                </a:spcAft>
                <a:buSzPts val="1100"/>
                <a:buNone/>
              </a:pPr>
              <a:r>
                <a:rPr lang="es" sz="2900">
                  <a:solidFill>
                    <a:srgbClr val="FFC100"/>
                  </a:solidFill>
                  <a:latin typeface="Montserrat"/>
                  <a:ea typeface="Montserrat"/>
                  <a:cs typeface="Montserrat"/>
                  <a:sym typeface="Montserrat"/>
                </a:rPr>
                <a:t>Medios Digitales</a:t>
              </a:r>
              <a:endParaRPr sz="2900">
                <a:solidFill>
                  <a:srgbClr val="FFC100"/>
                </a:solidFill>
                <a:latin typeface="Montserrat"/>
                <a:ea typeface="Montserrat"/>
                <a:cs typeface="Montserrat"/>
                <a:sym typeface="Montserrat"/>
              </a:endParaRPr>
            </a:p>
          </p:txBody>
        </p:sp>
        <p:sp>
          <p:nvSpPr>
            <p:cNvPr id="212" name="Google Shape;212;p25"/>
            <p:cNvSpPr txBox="1"/>
            <p:nvPr/>
          </p:nvSpPr>
          <p:spPr>
            <a:xfrm>
              <a:off x="-735231" y="1248061"/>
              <a:ext cx="10379700" cy="4192800"/>
            </a:xfrm>
            <a:prstGeom prst="rect">
              <a:avLst/>
            </a:prstGeom>
            <a:noFill/>
            <a:ln>
              <a:noFill/>
            </a:ln>
          </p:spPr>
          <p:txBody>
            <a:bodyPr spcFirstLastPara="1" wrap="square" lIns="0" tIns="0" rIns="0" bIns="0" anchor="t" anchorCtr="0">
              <a:spAutoFit/>
            </a:bodyPr>
            <a:lstStyle/>
            <a:p>
              <a:pPr marL="0" lvl="0" indent="0" algn="just" rtl="0">
                <a:lnSpc>
                  <a:spcPct val="114994"/>
                </a:lnSpc>
                <a:spcBef>
                  <a:spcPts val="0"/>
                </a:spcBef>
                <a:spcAft>
                  <a:spcPts val="0"/>
                </a:spcAft>
                <a:buClr>
                  <a:schemeClr val="dk1"/>
                </a:buClr>
                <a:buSzPts val="1100"/>
                <a:buFont typeface="Arial"/>
                <a:buNone/>
              </a:pPr>
              <a:r>
                <a:rPr lang="es" sz="900">
                  <a:latin typeface="Montserrat"/>
                  <a:ea typeface="Montserrat"/>
                  <a:cs typeface="Montserrat"/>
                  <a:sym typeface="Montserrat"/>
                </a:rPr>
                <a:t>¿Sientes que tus esfuerzos online no están generando las conversiones deseadas? Nosotros diseñamos y gestionamos campañas pagadas en plataformas como Google, Meta, LinkedIn y YouTube, enfocadas en tus objetivos específicos: desde aumentar el alcance y el reconocimiento de marca, hasta generar leads y convertir ventas. </a:t>
              </a:r>
              <a:endParaRPr sz="900">
                <a:latin typeface="Montserrat"/>
                <a:ea typeface="Montserrat"/>
                <a:cs typeface="Montserrat"/>
                <a:sym typeface="Montserrat"/>
              </a:endParaRPr>
            </a:p>
            <a:p>
              <a:pPr marL="0" lvl="0" indent="0" algn="just" rtl="0">
                <a:lnSpc>
                  <a:spcPct val="114994"/>
                </a:lnSpc>
                <a:spcBef>
                  <a:spcPts val="0"/>
                </a:spcBef>
                <a:spcAft>
                  <a:spcPts val="0"/>
                </a:spcAft>
                <a:buNone/>
              </a:pPr>
              <a:r>
                <a:rPr lang="es" sz="900">
                  <a:latin typeface="Montserrat"/>
                  <a:ea typeface="Montserrat"/>
                  <a:cs typeface="Montserrat"/>
                  <a:sym typeface="Montserrat"/>
                </a:rPr>
                <a:t>Nos encargamos no solo de planificar y ejecutar la compra de espacios publicitarios, sino también de analizar los resultados en tiempo real, optimizando continuamente la estrategia para maximizar el rendimiento y lograr un crecimiento medible. </a:t>
              </a:r>
              <a:endParaRPr sz="900">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Shape 216"/>
        <p:cNvGrpSpPr/>
        <p:nvPr/>
      </p:nvGrpSpPr>
      <p:grpSpPr>
        <a:xfrm>
          <a:off x="0" y="0"/>
          <a:ext cx="0" cy="0"/>
          <a:chOff x="0" y="0"/>
          <a:chExt cx="0" cy="0"/>
        </a:xfrm>
      </p:grpSpPr>
      <p:pic>
        <p:nvPicPr>
          <p:cNvPr id="217" name="Google Shape;217;p26"/>
          <p:cNvPicPr preferRelativeResize="0"/>
          <p:nvPr/>
        </p:nvPicPr>
        <p:blipFill rotWithShape="1">
          <a:blip r:embed="rId3">
            <a:alphaModFix/>
          </a:blip>
          <a:srcRect l="32745"/>
          <a:stretch/>
        </p:blipFill>
        <p:spPr>
          <a:xfrm>
            <a:off x="-21175" y="0"/>
            <a:ext cx="6149549" cy="5143500"/>
          </a:xfrm>
          <a:prstGeom prst="rect">
            <a:avLst/>
          </a:prstGeom>
          <a:noFill/>
          <a:ln>
            <a:noFill/>
          </a:ln>
        </p:spPr>
      </p:pic>
      <p:sp>
        <p:nvSpPr>
          <p:cNvPr id="218" name="Google Shape;218;p26"/>
          <p:cNvSpPr/>
          <p:nvPr/>
        </p:nvSpPr>
        <p:spPr>
          <a:xfrm>
            <a:off x="-21175" y="-45575"/>
            <a:ext cx="7962900" cy="5295900"/>
          </a:xfrm>
          <a:prstGeom prst="rect">
            <a:avLst/>
          </a:prstGeom>
          <a:solidFill>
            <a:srgbClr val="999999">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26"/>
          <p:cNvSpPr/>
          <p:nvPr/>
        </p:nvSpPr>
        <p:spPr>
          <a:xfrm>
            <a:off x="3282240" y="-145229"/>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0" name="Google Shape;220;p26"/>
          <p:cNvSpPr/>
          <p:nvPr/>
        </p:nvSpPr>
        <p:spPr>
          <a:xfrm>
            <a:off x="1623866" y="-38211"/>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26"/>
          <p:cNvSpPr/>
          <p:nvPr/>
        </p:nvSpPr>
        <p:spPr>
          <a:xfrm rot="-3397668">
            <a:off x="2235301" y="1050946"/>
            <a:ext cx="7295046" cy="4103464"/>
          </a:xfrm>
          <a:custGeom>
            <a:avLst/>
            <a:gdLst/>
            <a:ahLst/>
            <a:cxnLst/>
            <a:rect l="l" t="t" r="r" b="b"/>
            <a:pathLst>
              <a:path w="14592099" h="8208056" extrusionOk="0">
                <a:moveTo>
                  <a:pt x="0" y="0"/>
                </a:moveTo>
                <a:lnTo>
                  <a:pt x="14592099" y="0"/>
                </a:lnTo>
                <a:lnTo>
                  <a:pt x="14592099" y="8208056"/>
                </a:lnTo>
                <a:lnTo>
                  <a:pt x="0" y="8208056"/>
                </a:lnTo>
                <a:lnTo>
                  <a:pt x="0" y="0"/>
                </a:lnTo>
                <a:close/>
              </a:path>
            </a:pathLst>
          </a:custGeom>
          <a:blipFill rotWithShape="1">
            <a:blip r:embed="rId5">
              <a:alphaModFix/>
            </a:blip>
            <a:stretch>
              <a:fillRect/>
            </a:stretch>
          </a:blipFill>
          <a:ln>
            <a:noFill/>
          </a:ln>
        </p:spPr>
        <p:txBody>
          <a:bodyPr/>
          <a:lstStyle/>
          <a:p>
            <a:endParaRPr lang="es-ES_tradnl"/>
          </a:p>
        </p:txBody>
      </p:sp>
      <p:sp>
        <p:nvSpPr>
          <p:cNvPr id="222" name="Google Shape;222;p26"/>
          <p:cNvSpPr/>
          <p:nvPr/>
        </p:nvSpPr>
        <p:spPr>
          <a:xfrm>
            <a:off x="159700" y="216951"/>
            <a:ext cx="5202248" cy="2807751"/>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223" name="Google Shape;223;p26"/>
          <p:cNvSpPr/>
          <p:nvPr/>
        </p:nvSpPr>
        <p:spPr>
          <a:xfrm>
            <a:off x="159700" y="2609025"/>
            <a:ext cx="5202248" cy="1408509"/>
          </a:xfrm>
          <a:custGeom>
            <a:avLst/>
            <a:gdLst/>
            <a:ahLst/>
            <a:cxnLst/>
            <a:rect l="l" t="t" r="r" b="b"/>
            <a:pathLst>
              <a:path w="10404496" h="3706602" extrusionOk="0">
                <a:moveTo>
                  <a:pt x="0" y="0"/>
                </a:moveTo>
                <a:lnTo>
                  <a:pt x="10404496" y="0"/>
                </a:lnTo>
                <a:lnTo>
                  <a:pt x="10404496" y="3706601"/>
                </a:lnTo>
                <a:lnTo>
                  <a:pt x="0" y="3706601"/>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224" name="Google Shape;224;p26"/>
          <p:cNvSpPr/>
          <p:nvPr/>
        </p:nvSpPr>
        <p:spPr>
          <a:xfrm>
            <a:off x="159709" y="3590479"/>
            <a:ext cx="5202248" cy="1853301"/>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grpSp>
        <p:nvGrpSpPr>
          <p:cNvPr id="225" name="Google Shape;225;p26"/>
          <p:cNvGrpSpPr/>
          <p:nvPr/>
        </p:nvGrpSpPr>
        <p:grpSpPr>
          <a:xfrm rot="-5400000">
            <a:off x="1568313" y="-997922"/>
            <a:ext cx="2150537" cy="4580281"/>
            <a:chOff x="0" y="0"/>
            <a:chExt cx="913800" cy="3056577"/>
          </a:xfrm>
        </p:grpSpPr>
        <p:sp>
          <p:nvSpPr>
            <p:cNvPr id="226" name="Google Shape;226;p26"/>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7" name="Google Shape;227;p26"/>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8" name="Google Shape;228;p26"/>
          <p:cNvGrpSpPr/>
          <p:nvPr/>
        </p:nvGrpSpPr>
        <p:grpSpPr>
          <a:xfrm rot="-5400000">
            <a:off x="2128382" y="834151"/>
            <a:ext cx="1030401" cy="4580281"/>
            <a:chOff x="0" y="0"/>
            <a:chExt cx="913800" cy="3056577"/>
          </a:xfrm>
        </p:grpSpPr>
        <p:sp>
          <p:nvSpPr>
            <p:cNvPr id="229" name="Google Shape;229;p26"/>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0" name="Google Shape;230;p26"/>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1" name="Google Shape;231;p26"/>
          <p:cNvSpPr txBox="1"/>
          <p:nvPr/>
        </p:nvSpPr>
        <p:spPr>
          <a:xfrm>
            <a:off x="5361957" y="2145299"/>
            <a:ext cx="3011100" cy="1104900"/>
          </a:xfrm>
          <a:prstGeom prst="rect">
            <a:avLst/>
          </a:prstGeom>
          <a:noFill/>
          <a:ln>
            <a:noFill/>
          </a:ln>
        </p:spPr>
        <p:txBody>
          <a:bodyPr spcFirstLastPara="1" wrap="square" lIns="0" tIns="0" rIns="0" bIns="0" anchor="t" anchorCtr="0">
            <a:spAutoFit/>
          </a:bodyPr>
          <a:lstStyle/>
          <a:p>
            <a:pPr marL="0" marR="0" lvl="0" indent="0" algn="r" rtl="0">
              <a:lnSpc>
                <a:spcPct val="96995"/>
              </a:lnSpc>
              <a:spcBef>
                <a:spcPts val="0"/>
              </a:spcBef>
              <a:spcAft>
                <a:spcPts val="0"/>
              </a:spcAft>
              <a:buNone/>
            </a:pPr>
            <a:r>
              <a:rPr lang="es" sz="3700" i="0" u="none" strike="noStrike" cap="none">
                <a:solidFill>
                  <a:srgbClr val="434343"/>
                </a:solidFill>
                <a:latin typeface="Montserrat"/>
                <a:ea typeface="Montserrat"/>
                <a:cs typeface="Montserrat"/>
                <a:sym typeface="Montserrat"/>
              </a:rPr>
              <a:t>Alcance del</a:t>
            </a:r>
            <a:r>
              <a:rPr lang="es" sz="3700" i="0" u="none" strike="noStrike" cap="none">
                <a:solidFill>
                  <a:srgbClr val="000000"/>
                </a:solidFill>
                <a:latin typeface="Montserrat"/>
                <a:ea typeface="Montserrat"/>
                <a:cs typeface="Montserrat"/>
                <a:sym typeface="Montserrat"/>
              </a:rPr>
              <a:t> </a:t>
            </a:r>
            <a:r>
              <a:rPr lang="es" sz="3700" i="0" u="none" strike="noStrike" cap="none">
                <a:solidFill>
                  <a:srgbClr val="FFBF00"/>
                </a:solidFill>
                <a:latin typeface="Montserrat"/>
                <a:ea typeface="Montserrat"/>
                <a:cs typeface="Montserrat"/>
                <a:sym typeface="Montserrat"/>
              </a:rPr>
              <a:t>servicio</a:t>
            </a:r>
            <a:endParaRPr sz="700"/>
          </a:p>
        </p:txBody>
      </p:sp>
      <p:sp>
        <p:nvSpPr>
          <p:cNvPr id="232" name="Google Shape;232;p26"/>
          <p:cNvSpPr txBox="1"/>
          <p:nvPr/>
        </p:nvSpPr>
        <p:spPr>
          <a:xfrm>
            <a:off x="1675175" y="331100"/>
            <a:ext cx="3011100" cy="1905900"/>
          </a:xfrm>
          <a:prstGeom prst="rect">
            <a:avLst/>
          </a:prstGeom>
          <a:noFill/>
          <a:ln>
            <a:noFill/>
          </a:ln>
        </p:spPr>
        <p:txBody>
          <a:bodyPr spcFirstLastPara="1" wrap="square" lIns="0" tIns="0" rIns="0" bIns="0" anchor="t" anchorCtr="0">
            <a:spAutoFit/>
          </a:bodyPr>
          <a:lstStyle/>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Evaluar el rendimiento de campañas publicitarias anteriores, identificar áreas de mejora y aprender de las estrategias exitosas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Definir los objetivos de la campaña publicitaria, ya sea aumentar el conocimiento de la marca, generar clientes potenciales o impulsar las ventas.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Desarrollar contenido publicitario creativo y atractivo que resuene con la audiencia objetivo y comunique claramente el mensaje</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Diseñar anuncios visualmente impactantes y optimizados para cada canal y formato publicitarias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Configurar y lanzar las campañas publicitarias en los canales seleccionados, asegurándose de que estén correctamente segmentadas y dirigidas.</a:t>
            </a:r>
            <a:endParaRPr sz="900">
              <a:solidFill>
                <a:srgbClr val="3B3B3B"/>
              </a:solidFill>
              <a:latin typeface="Montserrat"/>
              <a:ea typeface="Montserrat"/>
              <a:cs typeface="Montserrat"/>
              <a:sym typeface="Montserrat"/>
            </a:endParaRPr>
          </a:p>
        </p:txBody>
      </p:sp>
      <p:sp>
        <p:nvSpPr>
          <p:cNvPr id="233" name="Google Shape;233;p26"/>
          <p:cNvSpPr txBox="1"/>
          <p:nvPr/>
        </p:nvSpPr>
        <p:spPr>
          <a:xfrm>
            <a:off x="671588" y="1033910"/>
            <a:ext cx="10161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incluidos</a:t>
            </a:r>
            <a:endParaRPr sz="700"/>
          </a:p>
        </p:txBody>
      </p:sp>
      <p:sp>
        <p:nvSpPr>
          <p:cNvPr id="234" name="Google Shape;234;p26"/>
          <p:cNvSpPr/>
          <p:nvPr/>
        </p:nvSpPr>
        <p:spPr>
          <a:xfrm rot="-5124192">
            <a:off x="5352546" y="3417778"/>
            <a:ext cx="1065705" cy="1502431"/>
          </a:xfrm>
          <a:custGeom>
            <a:avLst/>
            <a:gdLst/>
            <a:ahLst/>
            <a:cxnLst/>
            <a:rect l="l" t="t" r="r" b="b"/>
            <a:pathLst>
              <a:path w="2135231" h="2995293" extrusionOk="0">
                <a:moveTo>
                  <a:pt x="0" y="0"/>
                </a:moveTo>
                <a:lnTo>
                  <a:pt x="2135231" y="0"/>
                </a:lnTo>
                <a:lnTo>
                  <a:pt x="2135231" y="2995294"/>
                </a:lnTo>
                <a:lnTo>
                  <a:pt x="0" y="2995294"/>
                </a:lnTo>
                <a:lnTo>
                  <a:pt x="0" y="0"/>
                </a:lnTo>
                <a:close/>
              </a:path>
            </a:pathLst>
          </a:custGeom>
          <a:blipFill rotWithShape="1">
            <a:blip r:embed="rId7">
              <a:alphaModFix/>
            </a:blip>
            <a:stretch>
              <a:fillRect l="-113213" r="-652662" b="-247258"/>
            </a:stretch>
          </a:blipFill>
          <a:ln>
            <a:noFill/>
          </a:ln>
        </p:spPr>
        <p:txBody>
          <a:bodyPr/>
          <a:lstStyle/>
          <a:p>
            <a:endParaRPr lang="es-ES_tradnl"/>
          </a:p>
        </p:txBody>
      </p:sp>
      <p:grpSp>
        <p:nvGrpSpPr>
          <p:cNvPr id="235" name="Google Shape;235;p26"/>
          <p:cNvGrpSpPr/>
          <p:nvPr/>
        </p:nvGrpSpPr>
        <p:grpSpPr>
          <a:xfrm rot="-5400000">
            <a:off x="2094899" y="2120891"/>
            <a:ext cx="1097382" cy="4580281"/>
            <a:chOff x="0" y="0"/>
            <a:chExt cx="913800" cy="3056577"/>
          </a:xfrm>
        </p:grpSpPr>
        <p:sp>
          <p:nvSpPr>
            <p:cNvPr id="236" name="Google Shape;236;p26"/>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7" name="Google Shape;237;p26"/>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8" name="Google Shape;238;p26"/>
          <p:cNvSpPr txBox="1"/>
          <p:nvPr/>
        </p:nvSpPr>
        <p:spPr>
          <a:xfrm>
            <a:off x="1675150" y="2887675"/>
            <a:ext cx="3011100" cy="5376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Análisis del rendimiento del contenido orgánico en redes sociales</a:t>
            </a: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Generación de la identidad visual </a:t>
            </a: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Community Management</a:t>
            </a:r>
            <a:endParaRPr sz="900">
              <a:solidFill>
                <a:srgbClr val="3B3B3B"/>
              </a:solidFill>
              <a:latin typeface="Montserrat"/>
              <a:ea typeface="Montserrat"/>
              <a:cs typeface="Montserrat"/>
              <a:sym typeface="Montserrat"/>
            </a:endParaRPr>
          </a:p>
        </p:txBody>
      </p:sp>
      <p:sp>
        <p:nvSpPr>
          <p:cNvPr id="239" name="Google Shape;239;p26"/>
          <p:cNvSpPr txBox="1"/>
          <p:nvPr/>
        </p:nvSpPr>
        <p:spPr>
          <a:xfrm>
            <a:off x="651938" y="2935823"/>
            <a:ext cx="10554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excluidos</a:t>
            </a:r>
            <a:endParaRPr sz="700"/>
          </a:p>
        </p:txBody>
      </p:sp>
      <p:sp>
        <p:nvSpPr>
          <p:cNvPr id="240" name="Google Shape;240;p26"/>
          <p:cNvSpPr/>
          <p:nvPr/>
        </p:nvSpPr>
        <p:spPr>
          <a:xfrm rot="5038560">
            <a:off x="5491122" y="49083"/>
            <a:ext cx="1003282" cy="1266174"/>
          </a:xfrm>
          <a:custGeom>
            <a:avLst/>
            <a:gdLst/>
            <a:ahLst/>
            <a:cxnLst/>
            <a:rect l="l" t="t" r="r" b="b"/>
            <a:pathLst>
              <a:path w="2005512" h="2531020" extrusionOk="0">
                <a:moveTo>
                  <a:pt x="0" y="0"/>
                </a:moveTo>
                <a:lnTo>
                  <a:pt x="2005512" y="0"/>
                </a:lnTo>
                <a:lnTo>
                  <a:pt x="2005512" y="2531021"/>
                </a:lnTo>
                <a:lnTo>
                  <a:pt x="0" y="2531021"/>
                </a:lnTo>
                <a:lnTo>
                  <a:pt x="0" y="0"/>
                </a:lnTo>
                <a:close/>
              </a:path>
            </a:pathLst>
          </a:custGeom>
          <a:blipFill rotWithShape="1">
            <a:blip r:embed="rId8">
              <a:alphaModFix/>
            </a:blip>
            <a:stretch>
              <a:fillRect/>
            </a:stretch>
          </a:blipFill>
          <a:ln>
            <a:noFill/>
          </a:ln>
        </p:spPr>
        <p:txBody>
          <a:bodyPr/>
          <a:lstStyle/>
          <a:p>
            <a:endParaRPr lang="es-ES_tradnl"/>
          </a:p>
        </p:txBody>
      </p:sp>
      <p:sp>
        <p:nvSpPr>
          <p:cNvPr id="241" name="Google Shape;241;p26"/>
          <p:cNvSpPr txBox="1"/>
          <p:nvPr/>
        </p:nvSpPr>
        <p:spPr>
          <a:xfrm>
            <a:off x="1675150" y="4171975"/>
            <a:ext cx="3011100" cy="5076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Duración inicial del contrato: </a:t>
            </a:r>
            <a:endParaRPr sz="700"/>
          </a:p>
          <a:p>
            <a:pPr marL="0" marR="0" lvl="0" indent="0" algn="l" rtl="0">
              <a:lnSpc>
                <a:spcPct val="97001"/>
              </a:lnSpc>
              <a:spcBef>
                <a:spcPts val="0"/>
              </a:spcBef>
              <a:spcAft>
                <a:spcPts val="0"/>
              </a:spcAft>
              <a:buNone/>
            </a:pPr>
            <a:endParaRPr sz="900" i="0" u="none" strike="noStrike" cap="none">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Revisión y ajuste:  </a:t>
            </a:r>
            <a:endParaRPr sz="700"/>
          </a:p>
          <a:p>
            <a:pPr marL="0" marR="0" lvl="0" indent="0" algn="l" rtl="0">
              <a:lnSpc>
                <a:spcPct val="97001"/>
              </a:lnSpc>
              <a:spcBef>
                <a:spcPts val="0"/>
              </a:spcBef>
              <a:spcAft>
                <a:spcPts val="0"/>
              </a:spcAft>
              <a:buNone/>
            </a:pPr>
            <a:endParaRPr sz="700"/>
          </a:p>
        </p:txBody>
      </p:sp>
      <p:sp>
        <p:nvSpPr>
          <p:cNvPr id="242" name="Google Shape;242;p26"/>
          <p:cNvSpPr txBox="1"/>
          <p:nvPr/>
        </p:nvSpPr>
        <p:spPr>
          <a:xfrm>
            <a:off x="671588" y="4220144"/>
            <a:ext cx="10863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Tiempo y Recursos</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869" r="-11288" b="-15249"/>
            </a:stretch>
          </a:blipFill>
          <a:ln>
            <a:noFill/>
          </a:ln>
        </p:spPr>
        <p:txBody>
          <a:bodyPr/>
          <a:lstStyle/>
          <a:p>
            <a:endParaRPr lang="es-ES_tradnl"/>
          </a:p>
        </p:txBody>
      </p:sp>
      <p:grpSp>
        <p:nvGrpSpPr>
          <p:cNvPr id="248" name="Google Shape;248;p27"/>
          <p:cNvGrpSpPr/>
          <p:nvPr/>
        </p:nvGrpSpPr>
        <p:grpSpPr>
          <a:xfrm>
            <a:off x="1679038" y="-9356"/>
            <a:ext cx="7465208" cy="5153146"/>
            <a:chOff x="0" y="0"/>
            <a:chExt cx="3932161" cy="2714325"/>
          </a:xfrm>
        </p:grpSpPr>
        <p:sp>
          <p:nvSpPr>
            <p:cNvPr id="249" name="Google Shape;249;p27"/>
            <p:cNvSpPr/>
            <p:nvPr/>
          </p:nvSpPr>
          <p:spPr>
            <a:xfrm>
              <a:off x="0" y="0"/>
              <a:ext cx="3932161" cy="2714262"/>
            </a:xfrm>
            <a:custGeom>
              <a:avLst/>
              <a:gdLst/>
              <a:ahLst/>
              <a:cxnLst/>
              <a:rect l="l" t="t" r="r" b="b"/>
              <a:pathLst>
                <a:path w="3932161" h="2714262" extrusionOk="0">
                  <a:moveTo>
                    <a:pt x="0" y="0"/>
                  </a:moveTo>
                  <a:lnTo>
                    <a:pt x="3932161" y="0"/>
                  </a:lnTo>
                  <a:lnTo>
                    <a:pt x="3932161" y="2714262"/>
                  </a:lnTo>
                  <a:lnTo>
                    <a:pt x="0" y="2714262"/>
                  </a:lnTo>
                  <a:close/>
                </a:path>
              </a:pathLst>
            </a:custGeom>
            <a:gradFill>
              <a:gsLst>
                <a:gs pos="0">
                  <a:srgbClr val="CCCCCC">
                    <a:alpha val="50980"/>
                  </a:srgbClr>
                </a:gs>
                <a:gs pos="100000">
                  <a:srgbClr val="343434">
                    <a:alpha val="50980"/>
                  </a:srgbClr>
                </a:gs>
              </a:gsLst>
              <a:lin ang="5400012" scaled="0"/>
            </a:gradFill>
            <a:ln>
              <a:noFill/>
            </a:ln>
          </p:spPr>
          <p:txBody>
            <a:bodyPr/>
            <a:lstStyle/>
            <a:p>
              <a:endParaRPr lang="es-ES_tradnl"/>
            </a:p>
          </p:txBody>
        </p:sp>
        <p:sp>
          <p:nvSpPr>
            <p:cNvPr id="250" name="Google Shape;250;p27"/>
            <p:cNvSpPr txBox="1"/>
            <p:nvPr/>
          </p:nvSpPr>
          <p:spPr>
            <a:xfrm>
              <a:off x="0" y="47625"/>
              <a:ext cx="3932100" cy="26667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1" name="Google Shape;251;p27"/>
          <p:cNvSpPr/>
          <p:nvPr/>
        </p:nvSpPr>
        <p:spPr>
          <a:xfrm rot="10800000" flipH="1">
            <a:off x="628352" y="-9357"/>
            <a:ext cx="7536184" cy="5686393"/>
          </a:xfrm>
          <a:custGeom>
            <a:avLst/>
            <a:gdLst/>
            <a:ahLst/>
            <a:cxnLst/>
            <a:rect l="l" t="t" r="r" b="b"/>
            <a:pathLst>
              <a:path w="15072368" h="11372786" extrusionOk="0">
                <a:moveTo>
                  <a:pt x="15072367" y="0"/>
                </a:moveTo>
                <a:lnTo>
                  <a:pt x="0" y="0"/>
                </a:lnTo>
                <a:lnTo>
                  <a:pt x="0" y="11372787"/>
                </a:lnTo>
                <a:lnTo>
                  <a:pt x="15072367" y="11372787"/>
                </a:lnTo>
                <a:lnTo>
                  <a:pt x="15072367" y="0"/>
                </a:lnTo>
                <a:close/>
              </a:path>
            </a:pathLst>
          </a:custGeom>
          <a:blipFill rotWithShape="1">
            <a:blip r:embed="rId4">
              <a:alphaModFix/>
            </a:blip>
            <a:stretch>
              <a:fillRect/>
            </a:stretch>
          </a:blipFill>
          <a:ln>
            <a:noFill/>
          </a:ln>
        </p:spPr>
        <p:txBody>
          <a:bodyPr/>
          <a:lstStyle/>
          <a:p>
            <a:endParaRPr lang="es-ES_tradnl"/>
          </a:p>
        </p:txBody>
      </p:sp>
      <p:sp>
        <p:nvSpPr>
          <p:cNvPr id="252" name="Google Shape;252;p27"/>
          <p:cNvSpPr/>
          <p:nvPr/>
        </p:nvSpPr>
        <p:spPr>
          <a:xfrm>
            <a:off x="-4033157" y="-4072754"/>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3" name="Google Shape;253;p27"/>
          <p:cNvSpPr/>
          <p:nvPr/>
        </p:nvSpPr>
        <p:spPr>
          <a:xfrm>
            <a:off x="-3003757" y="-4462407"/>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4" name="Google Shape;254;p27"/>
          <p:cNvSpPr txBox="1"/>
          <p:nvPr/>
        </p:nvSpPr>
        <p:spPr>
          <a:xfrm>
            <a:off x="749100" y="1339300"/>
            <a:ext cx="5204100" cy="2388900"/>
          </a:xfrm>
          <a:prstGeom prst="rect">
            <a:avLst/>
          </a:prstGeom>
          <a:noFill/>
          <a:ln>
            <a:noFill/>
          </a:ln>
        </p:spPr>
        <p:txBody>
          <a:bodyPr spcFirstLastPara="1" wrap="square" lIns="0" tIns="0" rIns="0" bIns="0" anchor="t" anchorCtr="0">
            <a:spAutoFit/>
          </a:bodyPr>
          <a:lstStyle/>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Preguntas del formulario</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Política de privacidad en página web y Thank You Page en página web</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Página de: catálogo, producto, carrito, checkout, términos y condiciones, política de devoluciones y política de satisfacción, Aviso de privacidad de datos personales</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Certificado de seguridad SSL y que el dominio sea HTTPS</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Datos de contacto del servicio al cliente del comercio.</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Feed de productos actualizado (recomendamos que sea un Google SpreadSheet) </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URL del video a promocionar y que el video esté dentro de la red</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Permiso de administración en la cuenta publicitaria</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Método de pago registrado en la cuenta publicitaria</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Permiso de visualización de clientes potenciales para la agencia</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Las páginas "legales" deben de estar visibles en todo momento en </a:t>
            </a:r>
            <a:endParaRPr sz="1000">
              <a:solidFill>
                <a:srgbClr val="3B3B3B"/>
              </a:solidFill>
              <a:latin typeface="Montserrat"/>
              <a:ea typeface="Montserrat"/>
              <a:cs typeface="Montserrat"/>
              <a:sym typeface="Montserrat"/>
            </a:endParaRPr>
          </a:p>
          <a:p>
            <a:pPr marL="179999" lvl="0" indent="0" algn="l" rtl="0">
              <a:lnSpc>
                <a:spcPct val="97001"/>
              </a:lnSpc>
              <a:spcBef>
                <a:spcPts val="0"/>
              </a:spcBef>
              <a:spcAft>
                <a:spcPts val="0"/>
              </a:spcAft>
              <a:buNone/>
            </a:pPr>
            <a:r>
              <a:rPr lang="es" sz="1000">
                <a:solidFill>
                  <a:srgbClr val="3B3B3B"/>
                </a:solidFill>
                <a:latin typeface="Montserrat"/>
                <a:ea typeface="Montserrat"/>
                <a:cs typeface="Montserrat"/>
                <a:sym typeface="Montserrat"/>
              </a:rPr>
              <a:t>el proceso de la compra (lo más recomendable es que estén </a:t>
            </a:r>
            <a:endParaRPr sz="1000">
              <a:solidFill>
                <a:srgbClr val="3B3B3B"/>
              </a:solidFill>
              <a:latin typeface="Montserrat"/>
              <a:ea typeface="Montserrat"/>
              <a:cs typeface="Montserrat"/>
              <a:sym typeface="Montserrat"/>
            </a:endParaRPr>
          </a:p>
          <a:p>
            <a:pPr marL="179999" lvl="0" indent="0" algn="l" rtl="0">
              <a:lnSpc>
                <a:spcPct val="97001"/>
              </a:lnSpc>
              <a:spcBef>
                <a:spcPts val="0"/>
              </a:spcBef>
              <a:spcAft>
                <a:spcPts val="0"/>
              </a:spcAft>
              <a:buNone/>
            </a:pPr>
            <a:r>
              <a:rPr lang="es" sz="1000">
                <a:solidFill>
                  <a:srgbClr val="3B3B3B"/>
                </a:solidFill>
                <a:latin typeface="Montserrat"/>
                <a:ea typeface="Montserrat"/>
                <a:cs typeface="Montserrat"/>
                <a:sym typeface="Montserrat"/>
              </a:rPr>
              <a:t>en el footer).</a:t>
            </a:r>
            <a:endParaRPr sz="1000">
              <a:solidFill>
                <a:srgbClr val="3B3B3B"/>
              </a:solidFill>
              <a:latin typeface="Montserrat"/>
              <a:ea typeface="Montserrat"/>
              <a:cs typeface="Montserrat"/>
              <a:sym typeface="Montserrat"/>
            </a:endParaRPr>
          </a:p>
        </p:txBody>
      </p:sp>
      <p:sp>
        <p:nvSpPr>
          <p:cNvPr id="255" name="Google Shape;255;p27"/>
          <p:cNvSpPr txBox="1"/>
          <p:nvPr/>
        </p:nvSpPr>
        <p:spPr>
          <a:xfrm>
            <a:off x="628350" y="259800"/>
            <a:ext cx="5075400" cy="925800"/>
          </a:xfrm>
          <a:prstGeom prst="rect">
            <a:avLst/>
          </a:prstGeom>
          <a:noFill/>
          <a:ln>
            <a:noFill/>
          </a:ln>
        </p:spPr>
        <p:txBody>
          <a:bodyPr spcFirstLastPara="1" wrap="square" lIns="0" tIns="0" rIns="0" bIns="0" anchor="t" anchorCtr="0">
            <a:spAutoFit/>
          </a:bodyPr>
          <a:lstStyle/>
          <a:p>
            <a:pPr marL="0" lvl="0" indent="0" algn="l" rtl="0">
              <a:lnSpc>
                <a:spcPct val="96995"/>
              </a:lnSpc>
              <a:spcBef>
                <a:spcPts val="0"/>
              </a:spcBef>
              <a:spcAft>
                <a:spcPts val="0"/>
              </a:spcAft>
              <a:buClr>
                <a:schemeClr val="dk1"/>
              </a:buClr>
              <a:buSzPts val="1100"/>
              <a:buFont typeface="Arial"/>
              <a:buNone/>
            </a:pPr>
            <a:r>
              <a:rPr lang="es" sz="3100">
                <a:solidFill>
                  <a:srgbClr val="434343"/>
                </a:solidFill>
                <a:latin typeface="Montserrat"/>
                <a:ea typeface="Montserrat"/>
                <a:cs typeface="Montserrat"/>
                <a:sym typeface="Montserrat"/>
              </a:rPr>
              <a:t>Responsabilidades </a:t>
            </a:r>
            <a:r>
              <a:rPr lang="es" sz="3100">
                <a:solidFill>
                  <a:srgbClr val="FFC100"/>
                </a:solidFill>
                <a:latin typeface="Montserrat"/>
                <a:ea typeface="Montserrat"/>
                <a:cs typeface="Montserrat"/>
                <a:sym typeface="Montserrat"/>
              </a:rPr>
              <a:t>del Cliente</a:t>
            </a:r>
            <a:endParaRPr sz="3700">
              <a:solidFill>
                <a:srgbClr val="434343"/>
              </a:solidFill>
              <a:latin typeface="Montserrat"/>
              <a:ea typeface="Montserrat"/>
              <a:cs typeface="Montserrat"/>
              <a:sym typeface="Montserrat"/>
            </a:endParaRPr>
          </a:p>
        </p:txBody>
      </p:sp>
      <p:sp>
        <p:nvSpPr>
          <p:cNvPr id="256" name="Google Shape;256;p27"/>
          <p:cNvSpPr/>
          <p:nvPr/>
        </p:nvSpPr>
        <p:spPr>
          <a:xfrm>
            <a:off x="-3933" y="8594"/>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6">
              <a:alphaModFix/>
            </a:blip>
            <a:stretch>
              <a:fillRect/>
            </a:stretch>
          </a:blipFill>
          <a:ln>
            <a:noFill/>
          </a:ln>
        </p:spPr>
        <p:txBody>
          <a:bodyPr/>
          <a:lstStyle/>
          <a:p>
            <a:endParaRPr lang="es-ES_trad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p:nvPr/>
        </p:nvSpPr>
        <p:spPr>
          <a:xfrm>
            <a:off x="271675" y="316275"/>
            <a:ext cx="2058600" cy="707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600"/>
              <a:buFont typeface="Arial"/>
              <a:buNone/>
            </a:pPr>
            <a:endParaRPr sz="2600" b="0" i="0" u="none" strike="noStrike" cap="none">
              <a:solidFill>
                <a:srgbClr val="434343"/>
              </a:solidFill>
              <a:latin typeface="Montserrat"/>
              <a:ea typeface="Montserrat"/>
              <a:cs typeface="Montserrat"/>
              <a:sym typeface="Montserrat"/>
            </a:endParaRPr>
          </a:p>
        </p:txBody>
      </p:sp>
      <p:sp>
        <p:nvSpPr>
          <p:cNvPr id="262" name="Google Shape;262;p28"/>
          <p:cNvSpPr txBox="1"/>
          <p:nvPr/>
        </p:nvSpPr>
        <p:spPr>
          <a:xfrm>
            <a:off x="0" y="0"/>
            <a:ext cx="4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3" name="Google Shape;263;p28"/>
          <p:cNvPicPr preferRelativeResize="0"/>
          <p:nvPr/>
        </p:nvPicPr>
        <p:blipFill rotWithShape="1">
          <a:blip r:embed="rId3">
            <a:alphaModFix/>
          </a:blip>
          <a:srcRect/>
          <a:stretch/>
        </p:blipFill>
        <p:spPr>
          <a:xfrm>
            <a:off x="-93750" y="0"/>
            <a:ext cx="9250052" cy="5143500"/>
          </a:xfrm>
          <a:prstGeom prst="rect">
            <a:avLst/>
          </a:prstGeom>
          <a:noFill/>
          <a:ln>
            <a:noFill/>
          </a:ln>
        </p:spPr>
      </p:pic>
      <p:graphicFrame>
        <p:nvGraphicFramePr>
          <p:cNvPr id="264" name="Google Shape;264;p28"/>
          <p:cNvGraphicFramePr/>
          <p:nvPr/>
        </p:nvGraphicFramePr>
        <p:xfrm>
          <a:off x="103638" y="1359026"/>
          <a:ext cx="8867250" cy="1463875"/>
        </p:xfrm>
        <a:graphic>
          <a:graphicData uri="http://schemas.openxmlformats.org/drawingml/2006/table">
            <a:tbl>
              <a:tblPr>
                <a:noFill/>
                <a:tableStyleId>{441B36CD-DBEE-4BBE-9522-FB7B71EB69FC}</a:tableStyleId>
              </a:tblPr>
              <a:tblGrid>
                <a:gridCol w="732775">
                  <a:extLst>
                    <a:ext uri="{9D8B030D-6E8A-4147-A177-3AD203B41FA5}">
                      <a16:colId xmlns:a16="http://schemas.microsoft.com/office/drawing/2014/main" val="20000"/>
                    </a:ext>
                  </a:extLst>
                </a:gridCol>
                <a:gridCol w="838350">
                  <a:extLst>
                    <a:ext uri="{9D8B030D-6E8A-4147-A177-3AD203B41FA5}">
                      <a16:colId xmlns:a16="http://schemas.microsoft.com/office/drawing/2014/main" val="20001"/>
                    </a:ext>
                  </a:extLst>
                </a:gridCol>
                <a:gridCol w="2837800">
                  <a:extLst>
                    <a:ext uri="{9D8B030D-6E8A-4147-A177-3AD203B41FA5}">
                      <a16:colId xmlns:a16="http://schemas.microsoft.com/office/drawing/2014/main" val="20002"/>
                    </a:ext>
                  </a:extLst>
                </a:gridCol>
                <a:gridCol w="1107175">
                  <a:extLst>
                    <a:ext uri="{9D8B030D-6E8A-4147-A177-3AD203B41FA5}">
                      <a16:colId xmlns:a16="http://schemas.microsoft.com/office/drawing/2014/main" val="20003"/>
                    </a:ext>
                  </a:extLst>
                </a:gridCol>
                <a:gridCol w="1107175">
                  <a:extLst>
                    <a:ext uri="{9D8B030D-6E8A-4147-A177-3AD203B41FA5}">
                      <a16:colId xmlns:a16="http://schemas.microsoft.com/office/drawing/2014/main" val="20004"/>
                    </a:ext>
                  </a:extLst>
                </a:gridCol>
                <a:gridCol w="1073325">
                  <a:extLst>
                    <a:ext uri="{9D8B030D-6E8A-4147-A177-3AD203B41FA5}">
                      <a16:colId xmlns:a16="http://schemas.microsoft.com/office/drawing/2014/main" val="20005"/>
                    </a:ext>
                  </a:extLst>
                </a:gridCol>
                <a:gridCol w="1170650">
                  <a:extLst>
                    <a:ext uri="{9D8B030D-6E8A-4147-A177-3AD203B41FA5}">
                      <a16:colId xmlns:a16="http://schemas.microsoft.com/office/drawing/2014/main" val="20006"/>
                    </a:ext>
                  </a:extLst>
                </a:gridCol>
              </a:tblGrid>
              <a:tr h="317300">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MEDIO</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CAMPAÑA</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DESCRIPCIÓN</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ENFOQUE</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ESTRUCTURA</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INVERSIÓN</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RESULTADOS</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0"/>
                  </a:ext>
                </a:extLst>
              </a:tr>
              <a:tr h="374975">
                <a:tc>
                  <a:txBody>
                    <a:bodyPr/>
                    <a:lstStyle/>
                    <a:p>
                      <a:pPr marL="0" marR="0" lvl="0" indent="0" algn="l" rtl="0">
                        <a:lnSpc>
                          <a:spcPct val="100000"/>
                        </a:lnSpc>
                        <a:spcBef>
                          <a:spcPts val="0"/>
                        </a:spcBef>
                        <a:spcAft>
                          <a:spcPts val="0"/>
                        </a:spcAft>
                        <a:buNone/>
                      </a:pPr>
                      <a:r>
                        <a:rPr lang="es" sz="800" b="1">
                          <a:solidFill>
                            <a:srgbClr val="FFFFFF"/>
                          </a:solidFill>
                          <a:latin typeface="Montserrat"/>
                          <a:ea typeface="Montserrat"/>
                          <a:cs typeface="Montserrat"/>
                          <a:sym typeface="Montserrat"/>
                        </a:rPr>
                        <a:t>FACEBOOK</a:t>
                      </a:r>
                      <a:endParaRPr sz="8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Conversiones</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Campañas en Meta para generar acciones de valor como compartir datos a través de un sitio web.</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rowSpan="2">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2 imágenes, 1 Carrusel y 1 video reel para cada posición. (Se estiman 4 cargos))</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1 Campaña para cada Vacante / Se estiman 4.</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15,000$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800">
                          <a:solidFill>
                            <a:schemeClr val="lt1"/>
                          </a:solidFill>
                          <a:latin typeface="Montserrat"/>
                          <a:ea typeface="Montserrat"/>
                          <a:cs typeface="Montserrat"/>
                          <a:sym typeface="Montserrat"/>
                        </a:rPr>
                        <a:t>1,000 Leads</a:t>
                      </a:r>
                      <a:endParaRPr sz="8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1"/>
                  </a:ext>
                </a:extLst>
              </a:tr>
              <a:tr h="374975">
                <a:tc>
                  <a:txBody>
                    <a:bodyPr/>
                    <a:lstStyle/>
                    <a:p>
                      <a:pPr marL="0" marR="0" lvl="0" indent="0" algn="l" rtl="0">
                        <a:lnSpc>
                          <a:spcPct val="100000"/>
                        </a:lnSpc>
                        <a:spcBef>
                          <a:spcPts val="0"/>
                        </a:spcBef>
                        <a:spcAft>
                          <a:spcPts val="0"/>
                        </a:spcAft>
                        <a:buNone/>
                      </a:pPr>
                      <a:r>
                        <a:rPr lang="es" sz="800" b="1">
                          <a:solidFill>
                            <a:srgbClr val="FFFFFF"/>
                          </a:solidFill>
                          <a:latin typeface="Montserrat"/>
                          <a:ea typeface="Montserrat"/>
                          <a:cs typeface="Montserrat"/>
                          <a:sym typeface="Montserrat"/>
                        </a:rPr>
                        <a:t>INSTAGRAM</a:t>
                      </a:r>
                      <a:endParaRPr sz="8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Conversiones</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Campañas en Meta para generar acciones de valor como compartir datos a través de un sitio web.</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vMerge="1">
                  <a:txBody>
                    <a:bodyPr/>
                    <a:lstStyle/>
                    <a:p>
                      <a:endParaRPr lang="en-MX"/>
                    </a:p>
                  </a:txBody>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1 Campaña para cada Vacante / Se estiman 4.</a:t>
                      </a:r>
                      <a:endParaRPr sz="7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15,000$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800">
                          <a:solidFill>
                            <a:schemeClr val="lt1"/>
                          </a:solidFill>
                          <a:latin typeface="Montserrat"/>
                          <a:ea typeface="Montserrat"/>
                          <a:cs typeface="Montserrat"/>
                          <a:sym typeface="Montserrat"/>
                        </a:rPr>
                        <a:t>1,000 Leads</a:t>
                      </a:r>
                      <a:endParaRPr sz="8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2"/>
                  </a:ext>
                </a:extLst>
              </a:tr>
              <a:tr h="396625">
                <a:tc gridSpan="4">
                  <a:txBody>
                    <a:bodyPr/>
                    <a:lstStyle/>
                    <a:p>
                      <a:pPr marL="0" lvl="0" indent="0" algn="ctr" rtl="0">
                        <a:lnSpc>
                          <a:spcPct val="115000"/>
                        </a:lnSpc>
                        <a:spcBef>
                          <a:spcPts val="0"/>
                        </a:spcBef>
                        <a:spcAft>
                          <a:spcPts val="0"/>
                        </a:spcAft>
                        <a:buNone/>
                      </a:pPr>
                      <a:r>
                        <a:rPr lang="es" sz="900" b="1">
                          <a:solidFill>
                            <a:srgbClr val="FFFFFF"/>
                          </a:solidFill>
                          <a:latin typeface="Montserrat"/>
                          <a:ea typeface="Montserrat"/>
                          <a:cs typeface="Montserrat"/>
                          <a:sym typeface="Montserrat"/>
                        </a:rPr>
                        <a:t>Total</a:t>
                      </a:r>
                      <a:endParaRPr sz="9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hMerge="1">
                  <a:txBody>
                    <a:bodyPr/>
                    <a:lstStyle/>
                    <a:p>
                      <a:endParaRPr lang="en-MX"/>
                    </a:p>
                  </a:txBody>
                  <a:tcPr/>
                </a:tc>
                <a:tc hMerge="1">
                  <a:txBody>
                    <a:bodyPr/>
                    <a:lstStyle/>
                    <a:p>
                      <a:endParaRPr lang="en-MX"/>
                    </a:p>
                  </a:txBody>
                  <a:tcPr/>
                </a:tc>
                <a:tc hMerge="1">
                  <a:txBody>
                    <a:bodyPr/>
                    <a:lstStyle/>
                    <a:p>
                      <a:endParaRPr lang="en-MX"/>
                    </a:p>
                  </a:txBody>
                  <a:tcPr/>
                </a:tc>
                <a:tc>
                  <a:txBody>
                    <a:bodyPr/>
                    <a:lstStyle/>
                    <a:p>
                      <a:pPr marL="0" lvl="0" indent="0" algn="ctr" rtl="0">
                        <a:lnSpc>
                          <a:spcPct val="115000"/>
                        </a:lnSpc>
                        <a:spcBef>
                          <a:spcPts val="0"/>
                        </a:spcBef>
                        <a:spcAft>
                          <a:spcPts val="0"/>
                        </a:spcAft>
                        <a:buNone/>
                      </a:pPr>
                      <a:endParaRPr sz="9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30,000$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2,000 Leads</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3"/>
                  </a:ext>
                </a:extLst>
              </a:tr>
            </a:tbl>
          </a:graphicData>
        </a:graphic>
      </p:graphicFrame>
      <p:sp>
        <p:nvSpPr>
          <p:cNvPr id="265" name="Google Shape;265;p28"/>
          <p:cNvSpPr txBox="1"/>
          <p:nvPr/>
        </p:nvSpPr>
        <p:spPr>
          <a:xfrm>
            <a:off x="915525" y="4511300"/>
            <a:ext cx="8116200" cy="50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600">
                <a:solidFill>
                  <a:srgbClr val="434343"/>
                </a:solidFill>
                <a:latin typeface="Montserrat"/>
                <a:ea typeface="Montserrat"/>
                <a:cs typeface="Montserrat"/>
                <a:sym typeface="Montserrat"/>
              </a:rPr>
              <a:t>*SE REQUIEREN 15 DÍAS PARA INICIAR LA OPERACIÓN LUEGO DE PROPORCIONADOS ACCESOS Y LOS PAGOS DE INICIO</a:t>
            </a:r>
            <a:endParaRPr sz="600">
              <a:solidFill>
                <a:srgbClr val="434343"/>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600">
                <a:solidFill>
                  <a:srgbClr val="434343"/>
                </a:solidFill>
                <a:latin typeface="Montserrat"/>
                <a:ea typeface="Montserrat"/>
                <a:cs typeface="Montserrat"/>
                <a:sym typeface="Montserrat"/>
              </a:rPr>
              <a:t>*NO INCLUYE % DE COMISIÖN POR PAGOS</a:t>
            </a:r>
            <a:endParaRPr sz="600">
              <a:solidFill>
                <a:srgbClr val="434343"/>
              </a:solidFill>
              <a:latin typeface="Montserrat"/>
              <a:ea typeface="Montserrat"/>
              <a:cs typeface="Montserrat"/>
              <a:sym typeface="Montserrat"/>
            </a:endParaRPr>
          </a:p>
          <a:p>
            <a:pPr marL="0" lvl="0" indent="0" algn="l" rtl="0">
              <a:lnSpc>
                <a:spcPct val="115000"/>
              </a:lnSpc>
              <a:spcBef>
                <a:spcPts val="0"/>
              </a:spcBef>
              <a:spcAft>
                <a:spcPts val="0"/>
              </a:spcAft>
              <a:buNone/>
            </a:pPr>
            <a:endParaRPr sz="700">
              <a:solidFill>
                <a:srgbClr val="434343"/>
              </a:solidFill>
              <a:latin typeface="Montserrat"/>
              <a:ea typeface="Montserrat"/>
              <a:cs typeface="Montserrat"/>
              <a:sym typeface="Montserrat"/>
            </a:endParaRPr>
          </a:p>
        </p:txBody>
      </p:sp>
      <p:sp>
        <p:nvSpPr>
          <p:cNvPr id="266" name="Google Shape;266;p28"/>
          <p:cNvSpPr txBox="1"/>
          <p:nvPr/>
        </p:nvSpPr>
        <p:spPr>
          <a:xfrm>
            <a:off x="0" y="152400"/>
            <a:ext cx="91440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900">
                <a:solidFill>
                  <a:srgbClr val="434343"/>
                </a:solidFill>
                <a:latin typeface="Montserrat"/>
                <a:ea typeface="Montserrat"/>
                <a:cs typeface="Montserrat"/>
                <a:sym typeface="Montserrat"/>
              </a:rPr>
              <a:t>Inversión de </a:t>
            </a:r>
            <a:endParaRPr sz="2900">
              <a:solidFill>
                <a:srgbClr val="434343"/>
              </a:solidFill>
              <a:latin typeface="Montserrat"/>
              <a:ea typeface="Montserrat"/>
              <a:cs typeface="Montserrat"/>
              <a:sym typeface="Montserrat"/>
            </a:endParaRPr>
          </a:p>
          <a:p>
            <a:pPr marL="0" lvl="0" indent="0" algn="ctr" rtl="0">
              <a:spcBef>
                <a:spcPts val="0"/>
              </a:spcBef>
              <a:spcAft>
                <a:spcPts val="0"/>
              </a:spcAft>
              <a:buNone/>
            </a:pPr>
            <a:r>
              <a:rPr lang="es" sz="2900">
                <a:solidFill>
                  <a:srgbClr val="FFC100"/>
                </a:solidFill>
                <a:latin typeface="Montserrat"/>
                <a:ea typeface="Montserrat"/>
                <a:cs typeface="Montserrat"/>
                <a:sym typeface="Montserrat"/>
              </a:rPr>
              <a:t>Medios</a:t>
            </a:r>
            <a:endParaRPr>
              <a:solidFill>
                <a:srgbClr val="FFC100"/>
              </a:solidFill>
            </a:endParaRPr>
          </a:p>
        </p:txBody>
      </p:sp>
      <p:pic>
        <p:nvPicPr>
          <p:cNvPr id="267" name="Google Shape;267;p28"/>
          <p:cNvPicPr preferRelativeResize="0"/>
          <p:nvPr/>
        </p:nvPicPr>
        <p:blipFill>
          <a:blip r:embed="rId4">
            <a:alphaModFix/>
          </a:blip>
          <a:stretch>
            <a:fillRect/>
          </a:stretch>
        </p:blipFill>
        <p:spPr>
          <a:xfrm>
            <a:off x="103675" y="209775"/>
            <a:ext cx="1655450" cy="63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869" r="-11288" b="-15249"/>
            </a:stretch>
          </a:blipFill>
          <a:ln>
            <a:noFill/>
          </a:ln>
        </p:spPr>
        <p:txBody>
          <a:bodyPr/>
          <a:lstStyle/>
          <a:p>
            <a:endParaRPr lang="es-ES_tradnl"/>
          </a:p>
        </p:txBody>
      </p:sp>
      <p:grpSp>
        <p:nvGrpSpPr>
          <p:cNvPr id="273" name="Google Shape;273;p29"/>
          <p:cNvGrpSpPr/>
          <p:nvPr/>
        </p:nvGrpSpPr>
        <p:grpSpPr>
          <a:xfrm>
            <a:off x="1679038" y="-9356"/>
            <a:ext cx="7465208" cy="5153146"/>
            <a:chOff x="0" y="0"/>
            <a:chExt cx="3932161" cy="2714325"/>
          </a:xfrm>
        </p:grpSpPr>
        <p:sp>
          <p:nvSpPr>
            <p:cNvPr id="274" name="Google Shape;274;p29"/>
            <p:cNvSpPr/>
            <p:nvPr/>
          </p:nvSpPr>
          <p:spPr>
            <a:xfrm>
              <a:off x="0" y="0"/>
              <a:ext cx="3932161" cy="2714262"/>
            </a:xfrm>
            <a:custGeom>
              <a:avLst/>
              <a:gdLst/>
              <a:ahLst/>
              <a:cxnLst/>
              <a:rect l="l" t="t" r="r" b="b"/>
              <a:pathLst>
                <a:path w="3932161" h="2714262" extrusionOk="0">
                  <a:moveTo>
                    <a:pt x="0" y="0"/>
                  </a:moveTo>
                  <a:lnTo>
                    <a:pt x="3932161" y="0"/>
                  </a:lnTo>
                  <a:lnTo>
                    <a:pt x="3932161" y="2714262"/>
                  </a:lnTo>
                  <a:lnTo>
                    <a:pt x="0" y="2714262"/>
                  </a:lnTo>
                  <a:close/>
                </a:path>
              </a:pathLst>
            </a:custGeom>
            <a:gradFill>
              <a:gsLst>
                <a:gs pos="0">
                  <a:srgbClr val="CCCCCC">
                    <a:alpha val="50980"/>
                  </a:srgbClr>
                </a:gs>
                <a:gs pos="100000">
                  <a:srgbClr val="343434">
                    <a:alpha val="50980"/>
                  </a:srgbClr>
                </a:gs>
              </a:gsLst>
              <a:lin ang="5400012" scaled="0"/>
            </a:gradFill>
            <a:ln>
              <a:noFill/>
            </a:ln>
          </p:spPr>
          <p:txBody>
            <a:bodyPr/>
            <a:lstStyle/>
            <a:p>
              <a:endParaRPr lang="es-ES_tradnl"/>
            </a:p>
          </p:txBody>
        </p:sp>
        <p:sp>
          <p:nvSpPr>
            <p:cNvPr id="275" name="Google Shape;275;p29"/>
            <p:cNvSpPr txBox="1"/>
            <p:nvPr/>
          </p:nvSpPr>
          <p:spPr>
            <a:xfrm>
              <a:off x="0" y="47625"/>
              <a:ext cx="3932100" cy="26667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76" name="Google Shape;276;p29"/>
          <p:cNvSpPr/>
          <p:nvPr/>
        </p:nvSpPr>
        <p:spPr>
          <a:xfrm rot="10800000" flipH="1">
            <a:off x="628352" y="-9357"/>
            <a:ext cx="7536184" cy="5686393"/>
          </a:xfrm>
          <a:custGeom>
            <a:avLst/>
            <a:gdLst/>
            <a:ahLst/>
            <a:cxnLst/>
            <a:rect l="l" t="t" r="r" b="b"/>
            <a:pathLst>
              <a:path w="15072368" h="11372786" extrusionOk="0">
                <a:moveTo>
                  <a:pt x="15072367" y="0"/>
                </a:moveTo>
                <a:lnTo>
                  <a:pt x="0" y="0"/>
                </a:lnTo>
                <a:lnTo>
                  <a:pt x="0" y="11372787"/>
                </a:lnTo>
                <a:lnTo>
                  <a:pt x="15072367" y="11372787"/>
                </a:lnTo>
                <a:lnTo>
                  <a:pt x="15072367" y="0"/>
                </a:lnTo>
                <a:close/>
              </a:path>
            </a:pathLst>
          </a:custGeom>
          <a:blipFill rotWithShape="1">
            <a:blip r:embed="rId4">
              <a:alphaModFix/>
            </a:blip>
            <a:stretch>
              <a:fillRect/>
            </a:stretch>
          </a:blipFill>
          <a:ln>
            <a:noFill/>
          </a:ln>
        </p:spPr>
        <p:txBody>
          <a:bodyPr/>
          <a:lstStyle/>
          <a:p>
            <a:endParaRPr lang="es-ES_tradnl"/>
          </a:p>
        </p:txBody>
      </p:sp>
      <p:sp>
        <p:nvSpPr>
          <p:cNvPr id="277" name="Google Shape;277;p29"/>
          <p:cNvSpPr/>
          <p:nvPr/>
        </p:nvSpPr>
        <p:spPr>
          <a:xfrm>
            <a:off x="-4033157" y="-4072754"/>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03757" y="-4462407"/>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9" name="Google Shape;279;p29"/>
          <p:cNvSpPr txBox="1"/>
          <p:nvPr/>
        </p:nvSpPr>
        <p:spPr>
          <a:xfrm>
            <a:off x="749100" y="1339300"/>
            <a:ext cx="5204100" cy="2388900"/>
          </a:xfrm>
          <a:prstGeom prst="rect">
            <a:avLst/>
          </a:prstGeom>
          <a:noFill/>
          <a:ln>
            <a:noFill/>
          </a:ln>
        </p:spPr>
        <p:txBody>
          <a:bodyPr spcFirstLastPara="1" wrap="square" lIns="0" tIns="0" rIns="0" bIns="0" anchor="t" anchorCtr="0">
            <a:spAutoFit/>
          </a:bodyPr>
          <a:lstStyle/>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Debe de haber un número de contacto y correo electrónico al que se le dé seguimiento a la atención al cliente (Se recomienda poner en el Footer y en el header).</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Los métodos de pago deben de ser visibles en todo momento por el usuario durante el proceso de la compra (se recomienda que sea una imagen que se ponga en el footer siempre).</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Acceso cuenta en Google Merchant Center</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Merchant ID</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Dominio reclamado por medio de Tag Manager o Google Analytics Tracking Code</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Debe de estar vinculada la cuenta de Merchant Center con la cuenta de Google Ads (requerimos permiso de administrador en ambas para poder </a:t>
            </a:r>
            <a:endParaRPr sz="1000">
              <a:solidFill>
                <a:srgbClr val="3B3B3B"/>
              </a:solidFill>
              <a:latin typeface="Montserrat"/>
              <a:ea typeface="Montserrat"/>
              <a:cs typeface="Montserrat"/>
              <a:sym typeface="Montserrat"/>
            </a:endParaRPr>
          </a:p>
          <a:p>
            <a:pPr marL="179999" lvl="0" indent="0" algn="l" rtl="0">
              <a:lnSpc>
                <a:spcPct val="97001"/>
              </a:lnSpc>
              <a:spcBef>
                <a:spcPts val="0"/>
              </a:spcBef>
              <a:spcAft>
                <a:spcPts val="0"/>
              </a:spcAft>
              <a:buNone/>
            </a:pPr>
            <a:r>
              <a:rPr lang="es" sz="1000">
                <a:solidFill>
                  <a:srgbClr val="3B3B3B"/>
                </a:solidFill>
                <a:latin typeface="Montserrat"/>
                <a:ea typeface="Montserrat"/>
                <a:cs typeface="Montserrat"/>
                <a:sym typeface="Montserrat"/>
              </a:rPr>
              <a:t>hacer este proceso de vinculación).</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Ubicaciones de las tiendas donde se distribuye el producto.</a:t>
            </a:r>
            <a:endParaRPr sz="1000">
              <a:solidFill>
                <a:srgbClr val="3B3B3B"/>
              </a:solidFill>
              <a:latin typeface="Montserrat"/>
              <a:ea typeface="Montserrat"/>
              <a:cs typeface="Montserrat"/>
              <a:sym typeface="Montserrat"/>
            </a:endParaRPr>
          </a:p>
          <a:p>
            <a:pPr marL="179999" lvl="1" indent="-130175"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Material digital que hayan usado para campañas anteriores </a:t>
            </a:r>
            <a:endParaRPr sz="1000">
              <a:solidFill>
                <a:srgbClr val="3B3B3B"/>
              </a:solidFill>
              <a:latin typeface="Montserrat"/>
              <a:ea typeface="Montserrat"/>
              <a:cs typeface="Montserrat"/>
              <a:sym typeface="Montserrat"/>
            </a:endParaRPr>
          </a:p>
          <a:p>
            <a:pPr marL="179999" lvl="0" indent="0" algn="l" rtl="0">
              <a:lnSpc>
                <a:spcPct val="97001"/>
              </a:lnSpc>
              <a:spcBef>
                <a:spcPts val="0"/>
              </a:spcBef>
              <a:spcAft>
                <a:spcPts val="0"/>
              </a:spcAft>
              <a:buNone/>
            </a:pPr>
            <a:r>
              <a:rPr lang="es" sz="1000">
                <a:solidFill>
                  <a:srgbClr val="3B3B3B"/>
                </a:solidFill>
                <a:latin typeface="Montserrat"/>
                <a:ea typeface="Montserrat"/>
                <a:cs typeface="Montserrat"/>
                <a:sym typeface="Montserrat"/>
              </a:rPr>
              <a:t>(en caso de que corrieran campañas antes de Dharma)</a:t>
            </a:r>
            <a:endParaRPr sz="1000">
              <a:solidFill>
                <a:srgbClr val="3B3B3B"/>
              </a:solidFill>
              <a:latin typeface="Montserrat"/>
              <a:ea typeface="Montserrat"/>
              <a:cs typeface="Montserrat"/>
              <a:sym typeface="Montserrat"/>
            </a:endParaRPr>
          </a:p>
        </p:txBody>
      </p:sp>
      <p:sp>
        <p:nvSpPr>
          <p:cNvPr id="280" name="Google Shape;280;p29"/>
          <p:cNvSpPr txBox="1"/>
          <p:nvPr/>
        </p:nvSpPr>
        <p:spPr>
          <a:xfrm>
            <a:off x="628350" y="259800"/>
            <a:ext cx="5075400" cy="925800"/>
          </a:xfrm>
          <a:prstGeom prst="rect">
            <a:avLst/>
          </a:prstGeom>
          <a:noFill/>
          <a:ln>
            <a:noFill/>
          </a:ln>
        </p:spPr>
        <p:txBody>
          <a:bodyPr spcFirstLastPara="1" wrap="square" lIns="0" tIns="0" rIns="0" bIns="0" anchor="t" anchorCtr="0">
            <a:spAutoFit/>
          </a:bodyPr>
          <a:lstStyle/>
          <a:p>
            <a:pPr marL="0" lvl="0" indent="0" algn="l" rtl="0">
              <a:lnSpc>
                <a:spcPct val="96995"/>
              </a:lnSpc>
              <a:spcBef>
                <a:spcPts val="0"/>
              </a:spcBef>
              <a:spcAft>
                <a:spcPts val="0"/>
              </a:spcAft>
              <a:buClr>
                <a:schemeClr val="dk1"/>
              </a:buClr>
              <a:buSzPts val="1100"/>
              <a:buFont typeface="Arial"/>
              <a:buNone/>
            </a:pPr>
            <a:r>
              <a:rPr lang="es" sz="3100">
                <a:solidFill>
                  <a:srgbClr val="434343"/>
                </a:solidFill>
                <a:latin typeface="Montserrat"/>
                <a:ea typeface="Montserrat"/>
                <a:cs typeface="Montserrat"/>
                <a:sym typeface="Montserrat"/>
              </a:rPr>
              <a:t>Responsabilidades </a:t>
            </a:r>
            <a:r>
              <a:rPr lang="es" sz="3100">
                <a:solidFill>
                  <a:srgbClr val="FFC100"/>
                </a:solidFill>
                <a:latin typeface="Montserrat"/>
                <a:ea typeface="Montserrat"/>
                <a:cs typeface="Montserrat"/>
                <a:sym typeface="Montserrat"/>
              </a:rPr>
              <a:t>del Cliente</a:t>
            </a:r>
            <a:endParaRPr sz="3700">
              <a:solidFill>
                <a:srgbClr val="434343"/>
              </a:solidFill>
              <a:latin typeface="Montserrat"/>
              <a:ea typeface="Montserrat"/>
              <a:cs typeface="Montserrat"/>
              <a:sym typeface="Montserrat"/>
            </a:endParaRPr>
          </a:p>
        </p:txBody>
      </p:sp>
      <p:sp>
        <p:nvSpPr>
          <p:cNvPr id="281" name="Google Shape;281;p29"/>
          <p:cNvSpPr/>
          <p:nvPr/>
        </p:nvSpPr>
        <p:spPr>
          <a:xfrm>
            <a:off x="-3933" y="8594"/>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6">
              <a:alphaModFix/>
            </a:blip>
            <a:stretch>
              <a:fillRect/>
            </a:stretch>
          </a:blipFill>
          <a:ln>
            <a:noFill/>
          </a:ln>
        </p:spPr>
        <p:txBody>
          <a:bodyPr/>
          <a:lstStyle/>
          <a:p>
            <a:endParaRPr lang="es-ES_trad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pSp>
        <p:nvGrpSpPr>
          <p:cNvPr id="286" name="Google Shape;286;p30"/>
          <p:cNvGrpSpPr/>
          <p:nvPr/>
        </p:nvGrpSpPr>
        <p:grpSpPr>
          <a:xfrm>
            <a:off x="-58700" y="-332025"/>
            <a:ext cx="9202701" cy="5807550"/>
            <a:chOff x="-58700" y="-332025"/>
            <a:chExt cx="9202701" cy="5807550"/>
          </a:xfrm>
        </p:grpSpPr>
        <p:pic>
          <p:nvPicPr>
            <p:cNvPr id="287" name="Google Shape;287;p30"/>
            <p:cNvPicPr preferRelativeResize="0"/>
            <p:nvPr/>
          </p:nvPicPr>
          <p:blipFill rotWithShape="1">
            <a:blip r:embed="rId3">
              <a:alphaModFix/>
            </a:blip>
            <a:srcRect l="60538"/>
            <a:stretch/>
          </p:blipFill>
          <p:spPr>
            <a:xfrm>
              <a:off x="5977949" y="-332025"/>
              <a:ext cx="3166051" cy="5475525"/>
            </a:xfrm>
            <a:prstGeom prst="rect">
              <a:avLst/>
            </a:prstGeom>
            <a:noFill/>
            <a:ln>
              <a:noFill/>
            </a:ln>
          </p:spPr>
        </p:pic>
        <p:pic>
          <p:nvPicPr>
            <p:cNvPr id="288" name="Google Shape;288;p30"/>
            <p:cNvPicPr preferRelativeResize="0"/>
            <p:nvPr/>
          </p:nvPicPr>
          <p:blipFill rotWithShape="1">
            <a:blip r:embed="rId3">
              <a:alphaModFix/>
            </a:blip>
            <a:srcRect l="22976"/>
            <a:stretch/>
          </p:blipFill>
          <p:spPr>
            <a:xfrm>
              <a:off x="-58700" y="0"/>
              <a:ext cx="6179674" cy="5475525"/>
            </a:xfrm>
            <a:prstGeom prst="rect">
              <a:avLst/>
            </a:prstGeom>
            <a:noFill/>
            <a:ln>
              <a:noFill/>
            </a:ln>
          </p:spPr>
        </p:pic>
      </p:grpSp>
      <p:grpSp>
        <p:nvGrpSpPr>
          <p:cNvPr id="289" name="Google Shape;289;p30"/>
          <p:cNvGrpSpPr/>
          <p:nvPr/>
        </p:nvGrpSpPr>
        <p:grpSpPr>
          <a:xfrm rot="2081675">
            <a:off x="3771018" y="-1791003"/>
            <a:ext cx="4391361" cy="9898936"/>
            <a:chOff x="0" y="0"/>
            <a:chExt cx="2313132" cy="5214225"/>
          </a:xfrm>
        </p:grpSpPr>
        <p:sp>
          <p:nvSpPr>
            <p:cNvPr id="290" name="Google Shape;290;p30"/>
            <p:cNvSpPr/>
            <p:nvPr/>
          </p:nvSpPr>
          <p:spPr>
            <a:xfrm>
              <a:off x="0" y="0"/>
              <a:ext cx="2313132" cy="5214218"/>
            </a:xfrm>
            <a:custGeom>
              <a:avLst/>
              <a:gdLst/>
              <a:ahLst/>
              <a:cxnLst/>
              <a:rect l="l" t="t" r="r" b="b"/>
              <a:pathLst>
                <a:path w="2313132" h="5214218" extrusionOk="0">
                  <a:moveTo>
                    <a:pt x="0" y="0"/>
                  </a:moveTo>
                  <a:lnTo>
                    <a:pt x="2313132" y="0"/>
                  </a:lnTo>
                  <a:lnTo>
                    <a:pt x="2313132" y="5214218"/>
                  </a:lnTo>
                  <a:lnTo>
                    <a:pt x="0" y="5214218"/>
                  </a:lnTo>
                  <a:close/>
                </a:path>
              </a:pathLst>
            </a:custGeom>
            <a:solidFill>
              <a:srgbClr val="FFFFFF"/>
            </a:solidFill>
            <a:ln>
              <a:noFill/>
            </a:ln>
          </p:spPr>
          <p:txBody>
            <a:bodyPr/>
            <a:lstStyle/>
            <a:p>
              <a:endParaRPr lang="es-ES_tradnl"/>
            </a:p>
          </p:txBody>
        </p:sp>
        <p:sp>
          <p:nvSpPr>
            <p:cNvPr id="291" name="Google Shape;291;p30"/>
            <p:cNvSpPr txBox="1"/>
            <p:nvPr/>
          </p:nvSpPr>
          <p:spPr>
            <a:xfrm>
              <a:off x="0" y="47625"/>
              <a:ext cx="2313000" cy="51666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2" name="Google Shape;292;p30"/>
          <p:cNvGrpSpPr/>
          <p:nvPr/>
        </p:nvGrpSpPr>
        <p:grpSpPr>
          <a:xfrm rot="2081675">
            <a:off x="3649874" y="-1606030"/>
            <a:ext cx="4391361" cy="9898922"/>
            <a:chOff x="0" y="0"/>
            <a:chExt cx="2313132" cy="5214218"/>
          </a:xfrm>
        </p:grpSpPr>
        <p:sp>
          <p:nvSpPr>
            <p:cNvPr id="293" name="Google Shape;293;p30"/>
            <p:cNvSpPr/>
            <p:nvPr/>
          </p:nvSpPr>
          <p:spPr>
            <a:xfrm>
              <a:off x="0" y="0"/>
              <a:ext cx="2313132" cy="5214218"/>
            </a:xfrm>
            <a:custGeom>
              <a:avLst/>
              <a:gdLst/>
              <a:ahLst/>
              <a:cxnLst/>
              <a:rect l="l" t="t" r="r" b="b"/>
              <a:pathLst>
                <a:path w="2313132" h="5214218" extrusionOk="0">
                  <a:moveTo>
                    <a:pt x="40549" y="0"/>
                  </a:moveTo>
                  <a:lnTo>
                    <a:pt x="2272583" y="0"/>
                  </a:lnTo>
                  <a:cubicBezTo>
                    <a:pt x="2283337" y="0"/>
                    <a:pt x="2293651" y="4272"/>
                    <a:pt x="2301255" y="11877"/>
                  </a:cubicBezTo>
                  <a:cubicBezTo>
                    <a:pt x="2308860" y="19481"/>
                    <a:pt x="2313132" y="29795"/>
                    <a:pt x="2313132" y="40549"/>
                  </a:cubicBezTo>
                  <a:lnTo>
                    <a:pt x="2313132" y="5173669"/>
                  </a:lnTo>
                  <a:cubicBezTo>
                    <a:pt x="2313132" y="5184423"/>
                    <a:pt x="2308860" y="5194737"/>
                    <a:pt x="2301255" y="5202342"/>
                  </a:cubicBezTo>
                  <a:cubicBezTo>
                    <a:pt x="2293651" y="5209946"/>
                    <a:pt x="2283337" y="5214218"/>
                    <a:pt x="2272583" y="5214218"/>
                  </a:cubicBezTo>
                  <a:lnTo>
                    <a:pt x="40549" y="5214218"/>
                  </a:lnTo>
                  <a:cubicBezTo>
                    <a:pt x="29795" y="5214218"/>
                    <a:pt x="19481" y="5209946"/>
                    <a:pt x="11877" y="5202342"/>
                  </a:cubicBezTo>
                  <a:cubicBezTo>
                    <a:pt x="4272" y="5194737"/>
                    <a:pt x="0" y="5184423"/>
                    <a:pt x="0" y="5173669"/>
                  </a:cubicBezTo>
                  <a:lnTo>
                    <a:pt x="0" y="40549"/>
                  </a:lnTo>
                  <a:cubicBezTo>
                    <a:pt x="0" y="29795"/>
                    <a:pt x="4272" y="19481"/>
                    <a:pt x="11877" y="11877"/>
                  </a:cubicBezTo>
                  <a:cubicBezTo>
                    <a:pt x="19481" y="4272"/>
                    <a:pt x="29795" y="0"/>
                    <a:pt x="40549" y="0"/>
                  </a:cubicBezTo>
                  <a:close/>
                </a:path>
              </a:pathLst>
            </a:custGeom>
            <a:gradFill>
              <a:gsLst>
                <a:gs pos="0">
                  <a:srgbClr val="CCCCCC">
                    <a:alpha val="23921"/>
                  </a:srgbClr>
                </a:gs>
                <a:gs pos="100000">
                  <a:srgbClr val="343434">
                    <a:alpha val="23921"/>
                  </a:srgbClr>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0"/>
            <p:cNvSpPr txBox="1"/>
            <p:nvPr/>
          </p:nvSpPr>
          <p:spPr>
            <a:xfrm>
              <a:off x="0" y="57150"/>
              <a:ext cx="2313000" cy="51570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5" name="Google Shape;295;p30"/>
          <p:cNvSpPr/>
          <p:nvPr/>
        </p:nvSpPr>
        <p:spPr>
          <a:xfrm rot="-3311759">
            <a:off x="1672184" y="945018"/>
            <a:ext cx="8611696" cy="4455496"/>
          </a:xfrm>
          <a:custGeom>
            <a:avLst/>
            <a:gdLst/>
            <a:ahLst/>
            <a:cxnLst/>
            <a:rect l="l" t="t" r="r" b="b"/>
            <a:pathLst>
              <a:path w="17246690" h="8886476" extrusionOk="0">
                <a:moveTo>
                  <a:pt x="0" y="0"/>
                </a:moveTo>
                <a:lnTo>
                  <a:pt x="17246691" y="0"/>
                </a:lnTo>
                <a:lnTo>
                  <a:pt x="17246691" y="8886475"/>
                </a:lnTo>
                <a:lnTo>
                  <a:pt x="0" y="8886475"/>
                </a:lnTo>
                <a:lnTo>
                  <a:pt x="0" y="0"/>
                </a:lnTo>
                <a:close/>
              </a:path>
            </a:pathLst>
          </a:custGeom>
          <a:blipFill rotWithShape="1">
            <a:blip r:embed="rId4">
              <a:alphaModFix/>
            </a:blip>
            <a:stretch>
              <a:fillRect t="-5139" b="-4029"/>
            </a:stretch>
          </a:blipFill>
          <a:ln>
            <a:noFill/>
          </a:ln>
        </p:spPr>
        <p:txBody>
          <a:bodyPr/>
          <a:lstStyle/>
          <a:p>
            <a:endParaRPr lang="es-ES_tradnl"/>
          </a:p>
        </p:txBody>
      </p:sp>
      <p:sp>
        <p:nvSpPr>
          <p:cNvPr id="296" name="Google Shape;296;p30"/>
          <p:cNvSpPr/>
          <p:nvPr/>
        </p:nvSpPr>
        <p:spPr>
          <a:xfrm rot="-3397668">
            <a:off x="2029611" y="1256636"/>
            <a:ext cx="7295046" cy="4103464"/>
          </a:xfrm>
          <a:custGeom>
            <a:avLst/>
            <a:gdLst/>
            <a:ahLst/>
            <a:cxnLst/>
            <a:rect l="l" t="t" r="r" b="b"/>
            <a:pathLst>
              <a:path w="14592099" h="8208056" extrusionOk="0">
                <a:moveTo>
                  <a:pt x="0" y="0"/>
                </a:moveTo>
                <a:lnTo>
                  <a:pt x="14592099" y="0"/>
                </a:lnTo>
                <a:lnTo>
                  <a:pt x="14592099" y="8208055"/>
                </a:lnTo>
                <a:lnTo>
                  <a:pt x="0" y="8208055"/>
                </a:lnTo>
                <a:lnTo>
                  <a:pt x="0" y="0"/>
                </a:lnTo>
                <a:close/>
              </a:path>
            </a:pathLst>
          </a:custGeom>
          <a:blipFill rotWithShape="1">
            <a:blip r:embed="rId5">
              <a:alphaModFix/>
            </a:blip>
            <a:stretch>
              <a:fillRect/>
            </a:stretch>
          </a:blipFill>
          <a:ln>
            <a:noFill/>
          </a:ln>
        </p:spPr>
        <p:txBody>
          <a:bodyPr/>
          <a:lstStyle/>
          <a:p>
            <a:endParaRPr lang="es-ES_tradnl"/>
          </a:p>
        </p:txBody>
      </p:sp>
      <p:sp>
        <p:nvSpPr>
          <p:cNvPr id="297" name="Google Shape;297;p30"/>
          <p:cNvSpPr/>
          <p:nvPr/>
        </p:nvSpPr>
        <p:spPr>
          <a:xfrm>
            <a:off x="2808443" y="2180603"/>
            <a:ext cx="1002756" cy="1265510"/>
          </a:xfrm>
          <a:custGeom>
            <a:avLst/>
            <a:gdLst/>
            <a:ahLst/>
            <a:cxnLst/>
            <a:rect l="l" t="t" r="r" b="b"/>
            <a:pathLst>
              <a:path w="2005512" h="2531020" extrusionOk="0">
                <a:moveTo>
                  <a:pt x="0" y="0"/>
                </a:moveTo>
                <a:lnTo>
                  <a:pt x="2005512" y="0"/>
                </a:lnTo>
                <a:lnTo>
                  <a:pt x="2005512" y="2531020"/>
                </a:lnTo>
                <a:lnTo>
                  <a:pt x="0" y="2531020"/>
                </a:lnTo>
                <a:lnTo>
                  <a:pt x="0" y="0"/>
                </a:lnTo>
                <a:close/>
              </a:path>
            </a:pathLst>
          </a:custGeom>
          <a:blipFill rotWithShape="1">
            <a:blip r:embed="rId6">
              <a:alphaModFix/>
            </a:blip>
            <a:stretch>
              <a:fillRect/>
            </a:stretch>
          </a:blipFill>
          <a:ln>
            <a:noFill/>
          </a:ln>
        </p:spPr>
        <p:txBody>
          <a:bodyPr/>
          <a:lstStyle/>
          <a:p>
            <a:endParaRPr lang="es-ES_tradnl"/>
          </a:p>
        </p:txBody>
      </p:sp>
      <p:sp>
        <p:nvSpPr>
          <p:cNvPr id="298" name="Google Shape;298;p30"/>
          <p:cNvSpPr/>
          <p:nvPr/>
        </p:nvSpPr>
        <p:spPr>
          <a:xfrm rot="-5124192">
            <a:off x="5146856" y="3623468"/>
            <a:ext cx="1065705" cy="1502431"/>
          </a:xfrm>
          <a:custGeom>
            <a:avLst/>
            <a:gdLst/>
            <a:ahLst/>
            <a:cxnLst/>
            <a:rect l="l" t="t" r="r" b="b"/>
            <a:pathLst>
              <a:path w="2135231" h="2995293" extrusionOk="0">
                <a:moveTo>
                  <a:pt x="0" y="0"/>
                </a:moveTo>
                <a:lnTo>
                  <a:pt x="2135231" y="0"/>
                </a:lnTo>
                <a:lnTo>
                  <a:pt x="2135231" y="2995293"/>
                </a:lnTo>
                <a:lnTo>
                  <a:pt x="0" y="2995293"/>
                </a:lnTo>
                <a:lnTo>
                  <a:pt x="0" y="0"/>
                </a:lnTo>
                <a:close/>
              </a:path>
            </a:pathLst>
          </a:custGeom>
          <a:blipFill rotWithShape="1">
            <a:blip r:embed="rId7">
              <a:alphaModFix/>
            </a:blip>
            <a:stretch>
              <a:fillRect l="-113213" r="-652662" b="-247258"/>
            </a:stretch>
          </a:blipFill>
          <a:ln>
            <a:noFill/>
          </a:ln>
        </p:spPr>
        <p:txBody>
          <a:bodyPr/>
          <a:lstStyle/>
          <a:p>
            <a:endParaRPr lang="es-ES_tradnl"/>
          </a:p>
        </p:txBody>
      </p:sp>
      <p:grpSp>
        <p:nvGrpSpPr>
          <p:cNvPr id="299" name="Google Shape;299;p30"/>
          <p:cNvGrpSpPr/>
          <p:nvPr/>
        </p:nvGrpSpPr>
        <p:grpSpPr>
          <a:xfrm>
            <a:off x="4431675" y="839590"/>
            <a:ext cx="4032113" cy="2250660"/>
            <a:chOff x="-735231" y="-1511300"/>
            <a:chExt cx="10752300" cy="6001761"/>
          </a:xfrm>
        </p:grpSpPr>
        <p:sp>
          <p:nvSpPr>
            <p:cNvPr id="300" name="Google Shape;300;p30"/>
            <p:cNvSpPr txBox="1"/>
            <p:nvPr/>
          </p:nvSpPr>
          <p:spPr>
            <a:xfrm>
              <a:off x="553690" y="-1511300"/>
              <a:ext cx="9316200" cy="2309400"/>
            </a:xfrm>
            <a:prstGeom prst="rect">
              <a:avLst/>
            </a:prstGeom>
            <a:noFill/>
            <a:ln>
              <a:noFill/>
            </a:ln>
          </p:spPr>
          <p:txBody>
            <a:bodyPr spcFirstLastPara="1" wrap="square" lIns="0" tIns="0" rIns="0" bIns="0" anchor="t" anchorCtr="0">
              <a:spAutoFit/>
            </a:bodyPr>
            <a:lstStyle/>
            <a:p>
              <a:pPr marL="0" lvl="0" indent="0" algn="l" rtl="0">
                <a:lnSpc>
                  <a:spcPct val="97000"/>
                </a:lnSpc>
                <a:spcBef>
                  <a:spcPts val="0"/>
                </a:spcBef>
                <a:spcAft>
                  <a:spcPts val="0"/>
                </a:spcAft>
                <a:buSzPts val="1100"/>
                <a:buNone/>
              </a:pPr>
              <a:r>
                <a:rPr lang="es" sz="2900">
                  <a:solidFill>
                    <a:srgbClr val="434343"/>
                  </a:solidFill>
                  <a:latin typeface="Montserrat"/>
                  <a:ea typeface="Montserrat"/>
                  <a:cs typeface="Montserrat"/>
                  <a:sym typeface="Montserrat"/>
                </a:rPr>
                <a:t>Creación </a:t>
              </a:r>
              <a:endParaRPr sz="2900">
                <a:solidFill>
                  <a:srgbClr val="434343"/>
                </a:solidFill>
                <a:latin typeface="Montserrat"/>
                <a:ea typeface="Montserrat"/>
                <a:cs typeface="Montserrat"/>
                <a:sym typeface="Montserrat"/>
              </a:endParaRPr>
            </a:p>
            <a:p>
              <a:pPr marL="0" lvl="0" indent="0" algn="l" rtl="0">
                <a:lnSpc>
                  <a:spcPct val="97000"/>
                </a:lnSpc>
                <a:spcBef>
                  <a:spcPts val="0"/>
                </a:spcBef>
                <a:spcAft>
                  <a:spcPts val="0"/>
                </a:spcAft>
                <a:buSzPts val="1100"/>
                <a:buNone/>
              </a:pPr>
              <a:r>
                <a:rPr lang="es" sz="2900">
                  <a:solidFill>
                    <a:srgbClr val="FFC100"/>
                  </a:solidFill>
                  <a:latin typeface="Montserrat"/>
                  <a:ea typeface="Montserrat"/>
                  <a:cs typeface="Montserrat"/>
                  <a:sym typeface="Montserrat"/>
                </a:rPr>
                <a:t>de Ads</a:t>
              </a:r>
              <a:endParaRPr sz="2900">
                <a:solidFill>
                  <a:srgbClr val="FFC100"/>
                </a:solidFill>
                <a:latin typeface="Montserrat"/>
                <a:ea typeface="Montserrat"/>
                <a:cs typeface="Montserrat"/>
                <a:sym typeface="Montserrat"/>
              </a:endParaRPr>
            </a:p>
          </p:txBody>
        </p:sp>
        <p:sp>
          <p:nvSpPr>
            <p:cNvPr id="301" name="Google Shape;301;p30"/>
            <p:cNvSpPr txBox="1"/>
            <p:nvPr/>
          </p:nvSpPr>
          <p:spPr>
            <a:xfrm>
              <a:off x="-735231" y="1248061"/>
              <a:ext cx="10752300" cy="3242400"/>
            </a:xfrm>
            <a:prstGeom prst="rect">
              <a:avLst/>
            </a:prstGeom>
            <a:noFill/>
            <a:ln>
              <a:noFill/>
            </a:ln>
          </p:spPr>
          <p:txBody>
            <a:bodyPr spcFirstLastPara="1" wrap="square" lIns="0" tIns="0" rIns="0" bIns="0" anchor="t" anchorCtr="0">
              <a:spAutoFit/>
            </a:bodyPr>
            <a:lstStyle/>
            <a:p>
              <a:pPr marL="0" lvl="0" indent="0" algn="l" rtl="0">
                <a:lnSpc>
                  <a:spcPct val="114994"/>
                </a:lnSpc>
                <a:spcBef>
                  <a:spcPts val="0"/>
                </a:spcBef>
                <a:spcAft>
                  <a:spcPts val="0"/>
                </a:spcAft>
                <a:buClr>
                  <a:schemeClr val="dk1"/>
                </a:buClr>
                <a:buSzPts val="1100"/>
                <a:buFont typeface="Arial"/>
                <a:buNone/>
              </a:pPr>
              <a:r>
                <a:rPr lang="es" sz="1000">
                  <a:latin typeface="Montserrat"/>
                  <a:ea typeface="Montserrat"/>
                  <a:cs typeface="Montserrat"/>
                  <a:sym typeface="Montserrat"/>
                </a:rPr>
                <a:t>Nos encargamos de la planificación y gestión de la compra de espacios publicitarios en los distintos canales de comunicación digitales de modo que puedas dar a conocer tu producto o servicio, con una inversión considerablemente menor que en medios tradicionales.</a:t>
              </a:r>
              <a:endParaRPr sz="1000">
                <a:latin typeface="Montserrat"/>
                <a:ea typeface="Montserrat"/>
                <a:cs typeface="Montserrat"/>
                <a:sym typeface="Montserrat"/>
              </a:endParaRPr>
            </a:p>
            <a:p>
              <a:pPr marL="0" lvl="0" indent="0" algn="l" rtl="0">
                <a:lnSpc>
                  <a:spcPct val="114994"/>
                </a:lnSpc>
                <a:spcBef>
                  <a:spcPts val="0"/>
                </a:spcBef>
                <a:spcAft>
                  <a:spcPts val="0"/>
                </a:spcAft>
                <a:buNone/>
              </a:pPr>
              <a:r>
                <a:rPr lang="es" sz="1000">
                  <a:latin typeface="Montserrat"/>
                  <a:ea typeface="Montserrat"/>
                  <a:cs typeface="Montserrat"/>
                  <a:sym typeface="Montserrat"/>
                </a:rPr>
                <a:t>Obteniendo resultados medibles de impacto para tu negocio y útiles para la optimización de la estrategia.</a:t>
              </a:r>
              <a:endParaRPr sz="1000">
                <a:latin typeface="Montserrat"/>
                <a:ea typeface="Montserrat"/>
                <a:cs typeface="Montserrat"/>
                <a:sym typeface="Montserra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Shape 305"/>
        <p:cNvGrpSpPr/>
        <p:nvPr/>
      </p:nvGrpSpPr>
      <p:grpSpPr>
        <a:xfrm>
          <a:off x="0" y="0"/>
          <a:ext cx="0" cy="0"/>
          <a:chOff x="0" y="0"/>
          <a:chExt cx="0" cy="0"/>
        </a:xfrm>
      </p:grpSpPr>
      <p:pic>
        <p:nvPicPr>
          <p:cNvPr id="306" name="Google Shape;306;p31"/>
          <p:cNvPicPr preferRelativeResize="0"/>
          <p:nvPr/>
        </p:nvPicPr>
        <p:blipFill rotWithShape="1">
          <a:blip r:embed="rId3">
            <a:alphaModFix/>
          </a:blip>
          <a:srcRect l="32745"/>
          <a:stretch/>
        </p:blipFill>
        <p:spPr>
          <a:xfrm>
            <a:off x="-21175" y="0"/>
            <a:ext cx="6149549" cy="5143500"/>
          </a:xfrm>
          <a:prstGeom prst="rect">
            <a:avLst/>
          </a:prstGeom>
          <a:noFill/>
          <a:ln>
            <a:noFill/>
          </a:ln>
        </p:spPr>
      </p:pic>
      <p:sp>
        <p:nvSpPr>
          <p:cNvPr id="307" name="Google Shape;307;p31"/>
          <p:cNvSpPr/>
          <p:nvPr/>
        </p:nvSpPr>
        <p:spPr>
          <a:xfrm>
            <a:off x="-21175" y="-45575"/>
            <a:ext cx="7962900" cy="5295900"/>
          </a:xfrm>
          <a:prstGeom prst="rect">
            <a:avLst/>
          </a:prstGeom>
          <a:solidFill>
            <a:srgbClr val="999999">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1"/>
          <p:cNvSpPr/>
          <p:nvPr/>
        </p:nvSpPr>
        <p:spPr>
          <a:xfrm>
            <a:off x="3282240" y="-145229"/>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 name="Google Shape;309;p31"/>
          <p:cNvSpPr/>
          <p:nvPr/>
        </p:nvSpPr>
        <p:spPr>
          <a:xfrm>
            <a:off x="1623866" y="-38211"/>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0" name="Google Shape;310;p31"/>
          <p:cNvSpPr/>
          <p:nvPr/>
        </p:nvSpPr>
        <p:spPr>
          <a:xfrm rot="-3397668">
            <a:off x="2235301" y="1050946"/>
            <a:ext cx="7295046" cy="4103464"/>
          </a:xfrm>
          <a:custGeom>
            <a:avLst/>
            <a:gdLst/>
            <a:ahLst/>
            <a:cxnLst/>
            <a:rect l="l" t="t" r="r" b="b"/>
            <a:pathLst>
              <a:path w="14592099" h="8208056" extrusionOk="0">
                <a:moveTo>
                  <a:pt x="0" y="0"/>
                </a:moveTo>
                <a:lnTo>
                  <a:pt x="14592099" y="0"/>
                </a:lnTo>
                <a:lnTo>
                  <a:pt x="14592099" y="8208056"/>
                </a:lnTo>
                <a:lnTo>
                  <a:pt x="0" y="8208056"/>
                </a:lnTo>
                <a:lnTo>
                  <a:pt x="0" y="0"/>
                </a:lnTo>
                <a:close/>
              </a:path>
            </a:pathLst>
          </a:custGeom>
          <a:blipFill rotWithShape="1">
            <a:blip r:embed="rId5">
              <a:alphaModFix/>
            </a:blip>
            <a:stretch>
              <a:fillRect/>
            </a:stretch>
          </a:blipFill>
          <a:ln>
            <a:noFill/>
          </a:ln>
        </p:spPr>
        <p:txBody>
          <a:bodyPr/>
          <a:lstStyle/>
          <a:p>
            <a:endParaRPr lang="es-ES_tradnl"/>
          </a:p>
        </p:txBody>
      </p:sp>
      <p:sp>
        <p:nvSpPr>
          <p:cNvPr id="311" name="Google Shape;311;p31"/>
          <p:cNvSpPr/>
          <p:nvPr/>
        </p:nvSpPr>
        <p:spPr>
          <a:xfrm>
            <a:off x="159700" y="216950"/>
            <a:ext cx="5202248" cy="2798485"/>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312" name="Google Shape;312;p31"/>
          <p:cNvSpPr/>
          <p:nvPr/>
        </p:nvSpPr>
        <p:spPr>
          <a:xfrm>
            <a:off x="159700" y="2563100"/>
            <a:ext cx="5202248" cy="1528973"/>
          </a:xfrm>
          <a:custGeom>
            <a:avLst/>
            <a:gdLst/>
            <a:ahLst/>
            <a:cxnLst/>
            <a:rect l="l" t="t" r="r" b="b"/>
            <a:pathLst>
              <a:path w="10404496" h="3706602" extrusionOk="0">
                <a:moveTo>
                  <a:pt x="0" y="0"/>
                </a:moveTo>
                <a:lnTo>
                  <a:pt x="10404496" y="0"/>
                </a:lnTo>
                <a:lnTo>
                  <a:pt x="10404496" y="3706601"/>
                </a:lnTo>
                <a:lnTo>
                  <a:pt x="0" y="3706601"/>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313" name="Google Shape;313;p31"/>
          <p:cNvSpPr/>
          <p:nvPr/>
        </p:nvSpPr>
        <p:spPr>
          <a:xfrm>
            <a:off x="159709" y="3590479"/>
            <a:ext cx="5202248" cy="1853301"/>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grpSp>
        <p:nvGrpSpPr>
          <p:cNvPr id="314" name="Google Shape;314;p31"/>
          <p:cNvGrpSpPr/>
          <p:nvPr/>
        </p:nvGrpSpPr>
        <p:grpSpPr>
          <a:xfrm rot="-5400000">
            <a:off x="1570369" y="-999940"/>
            <a:ext cx="2146425" cy="4580281"/>
            <a:chOff x="0" y="0"/>
            <a:chExt cx="913800" cy="3056577"/>
          </a:xfrm>
        </p:grpSpPr>
        <p:sp>
          <p:nvSpPr>
            <p:cNvPr id="315" name="Google Shape;315;p3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6" name="Google Shape;316;p3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7" name="Google Shape;317;p31"/>
          <p:cNvGrpSpPr/>
          <p:nvPr/>
        </p:nvGrpSpPr>
        <p:grpSpPr>
          <a:xfrm rot="-5400000">
            <a:off x="2083651" y="832947"/>
            <a:ext cx="1119862" cy="4580281"/>
            <a:chOff x="0" y="0"/>
            <a:chExt cx="913800" cy="3056577"/>
          </a:xfrm>
        </p:grpSpPr>
        <p:sp>
          <p:nvSpPr>
            <p:cNvPr id="318" name="Google Shape;318;p3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9" name="Google Shape;319;p3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0" name="Google Shape;320;p31"/>
          <p:cNvGrpSpPr/>
          <p:nvPr/>
        </p:nvGrpSpPr>
        <p:grpSpPr>
          <a:xfrm rot="-5400000">
            <a:off x="2094899" y="2120891"/>
            <a:ext cx="1097382" cy="4580281"/>
            <a:chOff x="0" y="0"/>
            <a:chExt cx="913800" cy="3056577"/>
          </a:xfrm>
        </p:grpSpPr>
        <p:sp>
          <p:nvSpPr>
            <p:cNvPr id="321" name="Google Shape;321;p3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2" name="Google Shape;322;p3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3" name="Google Shape;323;p31"/>
          <p:cNvSpPr txBox="1"/>
          <p:nvPr/>
        </p:nvSpPr>
        <p:spPr>
          <a:xfrm>
            <a:off x="5361957" y="2145299"/>
            <a:ext cx="3011100" cy="1104900"/>
          </a:xfrm>
          <a:prstGeom prst="rect">
            <a:avLst/>
          </a:prstGeom>
          <a:noFill/>
          <a:ln>
            <a:noFill/>
          </a:ln>
        </p:spPr>
        <p:txBody>
          <a:bodyPr spcFirstLastPara="1" wrap="square" lIns="0" tIns="0" rIns="0" bIns="0" anchor="t" anchorCtr="0">
            <a:spAutoFit/>
          </a:bodyPr>
          <a:lstStyle/>
          <a:p>
            <a:pPr marL="0" marR="0" lvl="0" indent="0" algn="r" rtl="0">
              <a:lnSpc>
                <a:spcPct val="96995"/>
              </a:lnSpc>
              <a:spcBef>
                <a:spcPts val="0"/>
              </a:spcBef>
              <a:spcAft>
                <a:spcPts val="0"/>
              </a:spcAft>
              <a:buNone/>
            </a:pPr>
            <a:r>
              <a:rPr lang="es" sz="3700" i="0" u="none" strike="noStrike" cap="none">
                <a:solidFill>
                  <a:srgbClr val="434343"/>
                </a:solidFill>
                <a:latin typeface="Montserrat"/>
                <a:ea typeface="Montserrat"/>
                <a:cs typeface="Montserrat"/>
                <a:sym typeface="Montserrat"/>
              </a:rPr>
              <a:t>Alcance del</a:t>
            </a:r>
            <a:r>
              <a:rPr lang="es" sz="3700" i="0" u="none" strike="noStrike" cap="none">
                <a:solidFill>
                  <a:srgbClr val="000000"/>
                </a:solidFill>
                <a:latin typeface="Montserrat"/>
                <a:ea typeface="Montserrat"/>
                <a:cs typeface="Montserrat"/>
                <a:sym typeface="Montserrat"/>
              </a:rPr>
              <a:t> </a:t>
            </a:r>
            <a:r>
              <a:rPr lang="es" sz="3700" i="0" u="none" strike="noStrike" cap="none">
                <a:solidFill>
                  <a:srgbClr val="FFBF00"/>
                </a:solidFill>
                <a:latin typeface="Montserrat"/>
                <a:ea typeface="Montserrat"/>
                <a:cs typeface="Montserrat"/>
                <a:sym typeface="Montserrat"/>
              </a:rPr>
              <a:t>servicio</a:t>
            </a:r>
            <a:endParaRPr sz="700"/>
          </a:p>
        </p:txBody>
      </p:sp>
      <p:sp>
        <p:nvSpPr>
          <p:cNvPr id="324" name="Google Shape;324;p31"/>
          <p:cNvSpPr txBox="1"/>
          <p:nvPr/>
        </p:nvSpPr>
        <p:spPr>
          <a:xfrm>
            <a:off x="1675175" y="331100"/>
            <a:ext cx="3011100" cy="2144100"/>
          </a:xfrm>
          <a:prstGeom prst="rect">
            <a:avLst/>
          </a:prstGeom>
          <a:noFill/>
          <a:ln>
            <a:noFill/>
          </a:ln>
        </p:spPr>
        <p:txBody>
          <a:bodyPr spcFirstLastPara="1" wrap="square" lIns="0" tIns="0" rIns="0" bIns="0" anchor="t" anchorCtr="0">
            <a:spAutoFit/>
          </a:bodyPr>
          <a:lstStyle/>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Análisis detallado del público objetivo, demografía, intereses y comportamientos identificando las plataformas publicitarias más relevantes y efectivas para llegar a la audiencia objetivo. </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Desarrollo de lineamientos gráficos y editoriales para garantizar consistencia y coherencia en todos los anuncios.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Creación de visuales atractivos y textos persuasivos que llamen la atención y motiven al objetivo de conversión.</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Lanzamiento de los anuncios en las plataformas publicitarias pertinentes, siguiendo las mejores prácticas y cronogramas establecidos.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Monitoreo continuo del rendimiento de los anuncios y ajuste de estrategias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Font typeface="Montserrat"/>
              <a:buChar char="•"/>
            </a:pPr>
            <a:endParaRPr sz="900">
              <a:solidFill>
                <a:srgbClr val="3B3B3B"/>
              </a:solidFill>
              <a:latin typeface="Montserrat"/>
              <a:ea typeface="Montserrat"/>
              <a:cs typeface="Montserrat"/>
              <a:sym typeface="Montserrat"/>
            </a:endParaRPr>
          </a:p>
        </p:txBody>
      </p:sp>
      <p:sp>
        <p:nvSpPr>
          <p:cNvPr id="325" name="Google Shape;325;p31"/>
          <p:cNvSpPr txBox="1"/>
          <p:nvPr/>
        </p:nvSpPr>
        <p:spPr>
          <a:xfrm>
            <a:off x="671588" y="1033910"/>
            <a:ext cx="10161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incluidos</a:t>
            </a:r>
            <a:endParaRPr sz="700"/>
          </a:p>
        </p:txBody>
      </p:sp>
      <p:sp>
        <p:nvSpPr>
          <p:cNvPr id="326" name="Google Shape;326;p31"/>
          <p:cNvSpPr/>
          <p:nvPr/>
        </p:nvSpPr>
        <p:spPr>
          <a:xfrm rot="-5124192">
            <a:off x="5352546" y="3417778"/>
            <a:ext cx="1065705" cy="1502431"/>
          </a:xfrm>
          <a:custGeom>
            <a:avLst/>
            <a:gdLst/>
            <a:ahLst/>
            <a:cxnLst/>
            <a:rect l="l" t="t" r="r" b="b"/>
            <a:pathLst>
              <a:path w="2135231" h="2995293" extrusionOk="0">
                <a:moveTo>
                  <a:pt x="0" y="0"/>
                </a:moveTo>
                <a:lnTo>
                  <a:pt x="2135231" y="0"/>
                </a:lnTo>
                <a:lnTo>
                  <a:pt x="2135231" y="2995294"/>
                </a:lnTo>
                <a:lnTo>
                  <a:pt x="0" y="2995294"/>
                </a:lnTo>
                <a:lnTo>
                  <a:pt x="0" y="0"/>
                </a:lnTo>
                <a:close/>
              </a:path>
            </a:pathLst>
          </a:custGeom>
          <a:blipFill rotWithShape="1">
            <a:blip r:embed="rId7">
              <a:alphaModFix/>
            </a:blip>
            <a:stretch>
              <a:fillRect l="-113213" r="-652662" b="-247258"/>
            </a:stretch>
          </a:blipFill>
          <a:ln>
            <a:noFill/>
          </a:ln>
        </p:spPr>
        <p:txBody>
          <a:bodyPr/>
          <a:lstStyle/>
          <a:p>
            <a:endParaRPr lang="es-ES_tradnl"/>
          </a:p>
        </p:txBody>
      </p:sp>
      <p:sp>
        <p:nvSpPr>
          <p:cNvPr id="327" name="Google Shape;327;p31"/>
          <p:cNvSpPr txBox="1"/>
          <p:nvPr/>
        </p:nvSpPr>
        <p:spPr>
          <a:xfrm>
            <a:off x="1675150" y="2811475"/>
            <a:ext cx="3011100" cy="5376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Análisis del rendimiento del contenido orgánico en redes sociales</a:t>
            </a: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Generación de la identidad visual </a:t>
            </a: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Community Management</a:t>
            </a:r>
            <a:endParaRPr sz="900">
              <a:solidFill>
                <a:srgbClr val="3B3B3B"/>
              </a:solidFill>
              <a:latin typeface="Montserrat"/>
              <a:ea typeface="Montserrat"/>
              <a:cs typeface="Montserrat"/>
              <a:sym typeface="Montserrat"/>
            </a:endParaRPr>
          </a:p>
        </p:txBody>
      </p:sp>
      <p:sp>
        <p:nvSpPr>
          <p:cNvPr id="328" name="Google Shape;328;p31"/>
          <p:cNvSpPr txBox="1"/>
          <p:nvPr/>
        </p:nvSpPr>
        <p:spPr>
          <a:xfrm>
            <a:off x="687038" y="2933798"/>
            <a:ext cx="10554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excluidos</a:t>
            </a:r>
            <a:endParaRPr sz="700"/>
          </a:p>
        </p:txBody>
      </p:sp>
      <p:sp>
        <p:nvSpPr>
          <p:cNvPr id="329" name="Google Shape;329;p31"/>
          <p:cNvSpPr txBox="1"/>
          <p:nvPr/>
        </p:nvSpPr>
        <p:spPr>
          <a:xfrm>
            <a:off x="1675150" y="4171975"/>
            <a:ext cx="3011100" cy="5076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Duración inicial del contrato: </a:t>
            </a:r>
            <a:endParaRPr sz="700"/>
          </a:p>
          <a:p>
            <a:pPr marL="0" marR="0" lvl="0" indent="0" algn="l" rtl="0">
              <a:lnSpc>
                <a:spcPct val="97001"/>
              </a:lnSpc>
              <a:spcBef>
                <a:spcPts val="0"/>
              </a:spcBef>
              <a:spcAft>
                <a:spcPts val="0"/>
              </a:spcAft>
              <a:buNone/>
            </a:pPr>
            <a:endParaRPr sz="900" i="0" u="none" strike="noStrike" cap="none">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Revisión y ajuste:  </a:t>
            </a:r>
            <a:endParaRPr sz="700"/>
          </a:p>
          <a:p>
            <a:pPr marL="0" marR="0" lvl="0" indent="0" algn="l" rtl="0">
              <a:lnSpc>
                <a:spcPct val="97001"/>
              </a:lnSpc>
              <a:spcBef>
                <a:spcPts val="0"/>
              </a:spcBef>
              <a:spcAft>
                <a:spcPts val="0"/>
              </a:spcAft>
              <a:buNone/>
            </a:pPr>
            <a:endParaRPr sz="700"/>
          </a:p>
        </p:txBody>
      </p:sp>
      <p:sp>
        <p:nvSpPr>
          <p:cNvPr id="330" name="Google Shape;330;p31"/>
          <p:cNvSpPr txBox="1"/>
          <p:nvPr/>
        </p:nvSpPr>
        <p:spPr>
          <a:xfrm>
            <a:off x="671588" y="4220144"/>
            <a:ext cx="10863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Tiempo y Recursos</a:t>
            </a:r>
            <a:endParaRPr sz="700"/>
          </a:p>
        </p:txBody>
      </p:sp>
      <p:sp>
        <p:nvSpPr>
          <p:cNvPr id="331" name="Google Shape;331;p31"/>
          <p:cNvSpPr/>
          <p:nvPr/>
        </p:nvSpPr>
        <p:spPr>
          <a:xfrm rot="5038560">
            <a:off x="5491122" y="49083"/>
            <a:ext cx="1003282" cy="1266174"/>
          </a:xfrm>
          <a:custGeom>
            <a:avLst/>
            <a:gdLst/>
            <a:ahLst/>
            <a:cxnLst/>
            <a:rect l="l" t="t" r="r" b="b"/>
            <a:pathLst>
              <a:path w="2005512" h="2531020" extrusionOk="0">
                <a:moveTo>
                  <a:pt x="0" y="0"/>
                </a:moveTo>
                <a:lnTo>
                  <a:pt x="2005512" y="0"/>
                </a:lnTo>
                <a:lnTo>
                  <a:pt x="2005512" y="2531021"/>
                </a:lnTo>
                <a:lnTo>
                  <a:pt x="0" y="2531021"/>
                </a:lnTo>
                <a:lnTo>
                  <a:pt x="0" y="0"/>
                </a:lnTo>
                <a:close/>
              </a:path>
            </a:pathLst>
          </a:custGeom>
          <a:blipFill rotWithShape="1">
            <a:blip r:embed="rId8">
              <a:alphaModFix/>
            </a:blip>
            <a:stretch>
              <a:fillRect/>
            </a:stretch>
          </a:blipFill>
          <a:ln>
            <a:noFill/>
          </a:ln>
        </p:spPr>
        <p:txBody>
          <a:bodyPr/>
          <a:lstStyle/>
          <a:p>
            <a:endParaRPr lang="es-ES_tradnl"/>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869" r="-11288" b="-15249"/>
            </a:stretch>
          </a:blipFill>
          <a:ln>
            <a:noFill/>
          </a:ln>
        </p:spPr>
        <p:txBody>
          <a:bodyPr/>
          <a:lstStyle/>
          <a:p>
            <a:endParaRPr lang="es-ES_tradnl"/>
          </a:p>
        </p:txBody>
      </p:sp>
      <p:grpSp>
        <p:nvGrpSpPr>
          <p:cNvPr id="337" name="Google Shape;337;p32"/>
          <p:cNvGrpSpPr/>
          <p:nvPr/>
        </p:nvGrpSpPr>
        <p:grpSpPr>
          <a:xfrm>
            <a:off x="1679038" y="-9356"/>
            <a:ext cx="7465208" cy="5153146"/>
            <a:chOff x="0" y="0"/>
            <a:chExt cx="3932161" cy="2714325"/>
          </a:xfrm>
        </p:grpSpPr>
        <p:sp>
          <p:nvSpPr>
            <p:cNvPr id="338" name="Google Shape;338;p32"/>
            <p:cNvSpPr/>
            <p:nvPr/>
          </p:nvSpPr>
          <p:spPr>
            <a:xfrm>
              <a:off x="0" y="0"/>
              <a:ext cx="3932161" cy="2714262"/>
            </a:xfrm>
            <a:custGeom>
              <a:avLst/>
              <a:gdLst/>
              <a:ahLst/>
              <a:cxnLst/>
              <a:rect l="l" t="t" r="r" b="b"/>
              <a:pathLst>
                <a:path w="3932161" h="2714262" extrusionOk="0">
                  <a:moveTo>
                    <a:pt x="0" y="0"/>
                  </a:moveTo>
                  <a:lnTo>
                    <a:pt x="3932161" y="0"/>
                  </a:lnTo>
                  <a:lnTo>
                    <a:pt x="3932161" y="2714262"/>
                  </a:lnTo>
                  <a:lnTo>
                    <a:pt x="0" y="2714262"/>
                  </a:lnTo>
                  <a:close/>
                </a:path>
              </a:pathLst>
            </a:custGeom>
            <a:gradFill>
              <a:gsLst>
                <a:gs pos="0">
                  <a:srgbClr val="CCCCCC">
                    <a:alpha val="50980"/>
                  </a:srgbClr>
                </a:gs>
                <a:gs pos="100000">
                  <a:srgbClr val="343434">
                    <a:alpha val="50980"/>
                  </a:srgbClr>
                </a:gs>
              </a:gsLst>
              <a:lin ang="5400012" scaled="0"/>
            </a:gradFill>
            <a:ln>
              <a:noFill/>
            </a:ln>
          </p:spPr>
          <p:txBody>
            <a:bodyPr/>
            <a:lstStyle/>
            <a:p>
              <a:endParaRPr lang="es-ES_tradnl"/>
            </a:p>
          </p:txBody>
        </p:sp>
        <p:sp>
          <p:nvSpPr>
            <p:cNvPr id="339" name="Google Shape;339;p32"/>
            <p:cNvSpPr txBox="1"/>
            <p:nvPr/>
          </p:nvSpPr>
          <p:spPr>
            <a:xfrm>
              <a:off x="0" y="47625"/>
              <a:ext cx="3932100" cy="26667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0" name="Google Shape;340;p32"/>
          <p:cNvSpPr/>
          <p:nvPr/>
        </p:nvSpPr>
        <p:spPr>
          <a:xfrm rot="10800000" flipH="1">
            <a:off x="628352" y="-9357"/>
            <a:ext cx="7536184" cy="5686393"/>
          </a:xfrm>
          <a:custGeom>
            <a:avLst/>
            <a:gdLst/>
            <a:ahLst/>
            <a:cxnLst/>
            <a:rect l="l" t="t" r="r" b="b"/>
            <a:pathLst>
              <a:path w="15072368" h="11372786" extrusionOk="0">
                <a:moveTo>
                  <a:pt x="15072367" y="0"/>
                </a:moveTo>
                <a:lnTo>
                  <a:pt x="0" y="0"/>
                </a:lnTo>
                <a:lnTo>
                  <a:pt x="0" y="11372787"/>
                </a:lnTo>
                <a:lnTo>
                  <a:pt x="15072367" y="11372787"/>
                </a:lnTo>
                <a:lnTo>
                  <a:pt x="15072367" y="0"/>
                </a:lnTo>
                <a:close/>
              </a:path>
            </a:pathLst>
          </a:custGeom>
          <a:blipFill rotWithShape="1">
            <a:blip r:embed="rId4">
              <a:alphaModFix/>
            </a:blip>
            <a:stretch>
              <a:fillRect/>
            </a:stretch>
          </a:blipFill>
          <a:ln>
            <a:noFill/>
          </a:ln>
        </p:spPr>
        <p:txBody>
          <a:bodyPr/>
          <a:lstStyle/>
          <a:p>
            <a:endParaRPr lang="es-ES_tradnl"/>
          </a:p>
        </p:txBody>
      </p:sp>
      <p:sp>
        <p:nvSpPr>
          <p:cNvPr id="341" name="Google Shape;341;p32"/>
          <p:cNvSpPr/>
          <p:nvPr/>
        </p:nvSpPr>
        <p:spPr>
          <a:xfrm>
            <a:off x="-4033157" y="-4072754"/>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2" name="Google Shape;342;p32"/>
          <p:cNvSpPr/>
          <p:nvPr/>
        </p:nvSpPr>
        <p:spPr>
          <a:xfrm>
            <a:off x="-3003757" y="-4462407"/>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3" name="Google Shape;343;p32"/>
          <p:cNvSpPr txBox="1"/>
          <p:nvPr/>
        </p:nvSpPr>
        <p:spPr>
          <a:xfrm>
            <a:off x="782875" y="2329900"/>
            <a:ext cx="4920300" cy="1343700"/>
          </a:xfrm>
          <a:prstGeom prst="rect">
            <a:avLst/>
          </a:prstGeom>
          <a:noFill/>
          <a:ln>
            <a:noFill/>
          </a:ln>
        </p:spPr>
        <p:txBody>
          <a:bodyPr spcFirstLastPara="1" wrap="square" lIns="0" tIns="0" rIns="0" bIns="0" anchor="t" anchorCtr="0">
            <a:spAutoFit/>
          </a:bodyPr>
          <a:lstStyle/>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Permiso de Administrador de anuncios de Facebook</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Manual de identidad corporativa, Logotipos en curvas, Fuentes tipográficas, Material fotográfico de productos y/o servicios</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URL del video a promocionar y que el video esté dentro de la red</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Permiso de administración en la cuenta publicitaria y método de pago</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Acceso para el pixel y el tag de conversiones como administradores</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Tag Manager de la agencia dentro de la página web </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Analytics instalado dentro de la página web y acceso a la cuenta</a:t>
            </a:r>
            <a:endParaRPr sz="1000">
              <a:solidFill>
                <a:srgbClr val="3B3B3B"/>
              </a:solidFill>
              <a:latin typeface="Montserrat"/>
              <a:ea typeface="Montserrat"/>
              <a:cs typeface="Montserrat"/>
              <a:sym typeface="Montserrat"/>
            </a:endParaRPr>
          </a:p>
          <a:p>
            <a:pPr marL="190500" marR="0" lvl="1" indent="-164000"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Merchant ID</a:t>
            </a:r>
            <a:endParaRPr sz="1000">
              <a:solidFill>
                <a:srgbClr val="3B3B3B"/>
              </a:solidFill>
              <a:latin typeface="Montserrat"/>
              <a:ea typeface="Montserrat"/>
              <a:cs typeface="Montserrat"/>
              <a:sym typeface="Montserrat"/>
            </a:endParaRPr>
          </a:p>
        </p:txBody>
      </p:sp>
      <p:sp>
        <p:nvSpPr>
          <p:cNvPr id="344" name="Google Shape;344;p32"/>
          <p:cNvSpPr txBox="1"/>
          <p:nvPr/>
        </p:nvSpPr>
        <p:spPr>
          <a:xfrm>
            <a:off x="628350" y="793200"/>
            <a:ext cx="5075400" cy="925800"/>
          </a:xfrm>
          <a:prstGeom prst="rect">
            <a:avLst/>
          </a:prstGeom>
          <a:noFill/>
          <a:ln>
            <a:noFill/>
          </a:ln>
        </p:spPr>
        <p:txBody>
          <a:bodyPr spcFirstLastPara="1" wrap="square" lIns="0" tIns="0" rIns="0" bIns="0" anchor="t" anchorCtr="0">
            <a:spAutoFit/>
          </a:bodyPr>
          <a:lstStyle/>
          <a:p>
            <a:pPr marL="0" lvl="0" indent="0" algn="l" rtl="0">
              <a:lnSpc>
                <a:spcPct val="96995"/>
              </a:lnSpc>
              <a:spcBef>
                <a:spcPts val="0"/>
              </a:spcBef>
              <a:spcAft>
                <a:spcPts val="0"/>
              </a:spcAft>
              <a:buClr>
                <a:schemeClr val="dk1"/>
              </a:buClr>
              <a:buSzPts val="1100"/>
              <a:buFont typeface="Arial"/>
              <a:buNone/>
            </a:pPr>
            <a:r>
              <a:rPr lang="es" sz="3100">
                <a:solidFill>
                  <a:srgbClr val="434343"/>
                </a:solidFill>
                <a:latin typeface="Montserrat"/>
                <a:ea typeface="Montserrat"/>
                <a:cs typeface="Montserrat"/>
                <a:sym typeface="Montserrat"/>
              </a:rPr>
              <a:t>Responsabilidades </a:t>
            </a:r>
            <a:r>
              <a:rPr lang="es" sz="3100">
                <a:solidFill>
                  <a:srgbClr val="FFC100"/>
                </a:solidFill>
                <a:latin typeface="Montserrat"/>
                <a:ea typeface="Montserrat"/>
                <a:cs typeface="Montserrat"/>
                <a:sym typeface="Montserrat"/>
              </a:rPr>
              <a:t>del Cliente</a:t>
            </a:r>
            <a:endParaRPr sz="3700">
              <a:solidFill>
                <a:srgbClr val="434343"/>
              </a:solidFill>
              <a:latin typeface="Montserrat"/>
              <a:ea typeface="Montserrat"/>
              <a:cs typeface="Montserrat"/>
              <a:sym typeface="Montserrat"/>
            </a:endParaRPr>
          </a:p>
        </p:txBody>
      </p:sp>
      <p:sp>
        <p:nvSpPr>
          <p:cNvPr id="345" name="Google Shape;345;p32"/>
          <p:cNvSpPr/>
          <p:nvPr/>
        </p:nvSpPr>
        <p:spPr>
          <a:xfrm>
            <a:off x="-3933" y="8594"/>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6">
              <a:alphaModFix/>
            </a:blip>
            <a:stretch>
              <a:fillRect/>
            </a:stretch>
          </a:blipFill>
          <a:ln>
            <a:noFill/>
          </a:ln>
        </p:spPr>
        <p:txBody>
          <a:bodyPr/>
          <a:lstStyle/>
          <a:p>
            <a:endParaRPr lang="es-ES_trad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p:nvPr/>
        </p:nvSpPr>
        <p:spPr>
          <a:xfrm>
            <a:off x="271675" y="316275"/>
            <a:ext cx="2058600" cy="707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600"/>
              <a:buFont typeface="Arial"/>
              <a:buNone/>
            </a:pPr>
            <a:endParaRPr sz="2600" b="0" i="0" u="none" strike="noStrike" cap="none">
              <a:solidFill>
                <a:srgbClr val="434343"/>
              </a:solidFill>
              <a:latin typeface="Montserrat"/>
              <a:ea typeface="Montserrat"/>
              <a:cs typeface="Montserrat"/>
              <a:sym typeface="Montserrat"/>
            </a:endParaRPr>
          </a:p>
        </p:txBody>
      </p:sp>
      <p:sp>
        <p:nvSpPr>
          <p:cNvPr id="351" name="Google Shape;351;p33"/>
          <p:cNvSpPr txBox="1"/>
          <p:nvPr/>
        </p:nvSpPr>
        <p:spPr>
          <a:xfrm>
            <a:off x="0" y="0"/>
            <a:ext cx="4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52" name="Google Shape;352;p33"/>
          <p:cNvPicPr preferRelativeResize="0"/>
          <p:nvPr/>
        </p:nvPicPr>
        <p:blipFill rotWithShape="1">
          <a:blip r:embed="rId3">
            <a:alphaModFix/>
          </a:blip>
          <a:srcRect/>
          <a:stretch/>
        </p:blipFill>
        <p:spPr>
          <a:xfrm>
            <a:off x="-93750" y="0"/>
            <a:ext cx="9250052" cy="5143500"/>
          </a:xfrm>
          <a:prstGeom prst="rect">
            <a:avLst/>
          </a:prstGeom>
          <a:noFill/>
          <a:ln>
            <a:noFill/>
          </a:ln>
        </p:spPr>
      </p:pic>
      <p:graphicFrame>
        <p:nvGraphicFramePr>
          <p:cNvPr id="353" name="Google Shape;353;p33"/>
          <p:cNvGraphicFramePr/>
          <p:nvPr/>
        </p:nvGraphicFramePr>
        <p:xfrm>
          <a:off x="95438" y="1229701"/>
          <a:ext cx="8871650" cy="1952244"/>
        </p:xfrm>
        <a:graphic>
          <a:graphicData uri="http://schemas.openxmlformats.org/drawingml/2006/table">
            <a:tbl>
              <a:tblPr>
                <a:noFill/>
                <a:tableStyleId>{441B36CD-DBEE-4BBE-9522-FB7B71EB69FC}</a:tableStyleId>
              </a:tblPr>
              <a:tblGrid>
                <a:gridCol w="1843250">
                  <a:extLst>
                    <a:ext uri="{9D8B030D-6E8A-4147-A177-3AD203B41FA5}">
                      <a16:colId xmlns:a16="http://schemas.microsoft.com/office/drawing/2014/main" val="20000"/>
                    </a:ext>
                  </a:extLst>
                </a:gridCol>
                <a:gridCol w="4067750">
                  <a:extLst>
                    <a:ext uri="{9D8B030D-6E8A-4147-A177-3AD203B41FA5}">
                      <a16:colId xmlns:a16="http://schemas.microsoft.com/office/drawing/2014/main" val="20001"/>
                    </a:ext>
                  </a:extLst>
                </a:gridCol>
                <a:gridCol w="1480325">
                  <a:extLst>
                    <a:ext uri="{9D8B030D-6E8A-4147-A177-3AD203B41FA5}">
                      <a16:colId xmlns:a16="http://schemas.microsoft.com/office/drawing/2014/main" val="20002"/>
                    </a:ext>
                  </a:extLst>
                </a:gridCol>
                <a:gridCol w="1480325">
                  <a:extLst>
                    <a:ext uri="{9D8B030D-6E8A-4147-A177-3AD203B41FA5}">
                      <a16:colId xmlns:a16="http://schemas.microsoft.com/office/drawing/2014/main" val="20003"/>
                    </a:ext>
                  </a:extLst>
                </a:gridCol>
              </a:tblGrid>
              <a:tr h="193925">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SERVICIO</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ENTREGABLES</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COSTO INICIO</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1100" b="1">
                          <a:solidFill>
                            <a:srgbClr val="FFFFFF"/>
                          </a:solidFill>
                          <a:latin typeface="Montserrat"/>
                          <a:ea typeface="Montserrat"/>
                          <a:cs typeface="Montserrat"/>
                          <a:sym typeface="Montserrat"/>
                        </a:rPr>
                        <a:t>COSTO MENSUAL</a:t>
                      </a:r>
                      <a:endParaRPr sz="11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0"/>
                  </a:ext>
                </a:extLst>
              </a:tr>
              <a:tr h="260700">
                <a:tc>
                  <a:txBody>
                    <a:bodyPr/>
                    <a:lstStyle/>
                    <a:p>
                      <a:pPr marL="0" lvl="0" indent="0" algn="l" rtl="0">
                        <a:spcBef>
                          <a:spcPts val="0"/>
                        </a:spcBef>
                        <a:spcAft>
                          <a:spcPts val="0"/>
                        </a:spcAft>
                        <a:buNone/>
                      </a:pPr>
                      <a:r>
                        <a:rPr lang="es" sz="800" b="1">
                          <a:solidFill>
                            <a:srgbClr val="FFFFFF"/>
                          </a:solidFill>
                          <a:latin typeface="Montserrat"/>
                          <a:ea typeface="Montserrat"/>
                          <a:cs typeface="Montserrat"/>
                          <a:sym typeface="Montserrat"/>
                        </a:rPr>
                        <a:t>Contenido para RRSS</a:t>
                      </a:r>
                      <a:endParaRPr sz="8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rgbClr val="FFFFFF"/>
                          </a:solidFill>
                          <a:latin typeface="Montserrat"/>
                          <a:ea typeface="Montserrat"/>
                          <a:cs typeface="Montserrat"/>
                          <a:sym typeface="Montserrat"/>
                        </a:rPr>
                        <a:t>Generación de contenido para redes sociales incluye 4 imágenes fijas, 2 carruseles y 2 videos. La distribución de estos recursos se hará por plataforma según está en el slide de contenido.</a:t>
                      </a:r>
                      <a:endParaRPr sz="700">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7,000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7,000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1"/>
                  </a:ext>
                </a:extLst>
              </a:tr>
              <a:tr h="298950">
                <a:tc>
                  <a:txBody>
                    <a:bodyPr/>
                    <a:lstStyle/>
                    <a:p>
                      <a:pPr marL="0" lvl="0" indent="0" algn="l" rtl="0">
                        <a:spcBef>
                          <a:spcPts val="0"/>
                        </a:spcBef>
                        <a:spcAft>
                          <a:spcPts val="0"/>
                        </a:spcAft>
                        <a:buNone/>
                      </a:pPr>
                      <a:r>
                        <a:rPr lang="es" sz="800" b="1">
                          <a:solidFill>
                            <a:srgbClr val="FFFFFF"/>
                          </a:solidFill>
                          <a:latin typeface="Montserrat"/>
                          <a:ea typeface="Montserrat"/>
                          <a:cs typeface="Montserrat"/>
                          <a:sym typeface="Montserrat"/>
                        </a:rPr>
                        <a:t>Creación de Ads</a:t>
                      </a:r>
                      <a:endParaRPr sz="8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chemeClr val="lt1"/>
                          </a:solidFill>
                          <a:latin typeface="Montserrat"/>
                          <a:ea typeface="Montserrat"/>
                          <a:cs typeface="Montserrat"/>
                          <a:sym typeface="Montserrat"/>
                        </a:rPr>
                        <a:t>Generación de contenido para campañas en redes sociales incluye 8 imágenes fijas, 4 carruseles y 4 videos. La distribución de estos recursos se hará por plataforma según está en el slide de contenido. (Se hacen bajo demanda, cobrados por ejecución, recomendado cada seis meses))</a:t>
                      </a:r>
                      <a:endParaRPr sz="700">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14,000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2"/>
                  </a:ext>
                </a:extLst>
              </a:tr>
              <a:tr h="298950">
                <a:tc>
                  <a:txBody>
                    <a:bodyPr/>
                    <a:lstStyle/>
                    <a:p>
                      <a:pPr marL="0" lvl="0" indent="0" algn="l" rtl="0">
                        <a:spcBef>
                          <a:spcPts val="0"/>
                        </a:spcBef>
                        <a:spcAft>
                          <a:spcPts val="0"/>
                        </a:spcAft>
                        <a:buNone/>
                      </a:pPr>
                      <a:r>
                        <a:rPr lang="es" sz="800" b="1">
                          <a:solidFill>
                            <a:srgbClr val="FFFFFF"/>
                          </a:solidFill>
                          <a:latin typeface="Montserrat"/>
                          <a:ea typeface="Montserrat"/>
                          <a:cs typeface="Montserrat"/>
                          <a:sym typeface="Montserrat"/>
                        </a:rPr>
                        <a:t>Gestión de Ads Digitales</a:t>
                      </a:r>
                      <a:endParaRPr b="1">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es" sz="700">
                          <a:solidFill>
                            <a:srgbClr val="FFFFFF"/>
                          </a:solidFill>
                          <a:latin typeface="Montserrat"/>
                          <a:ea typeface="Montserrat"/>
                          <a:cs typeface="Montserrat"/>
                          <a:sym typeface="Montserrat"/>
                        </a:rPr>
                        <a:t>Planificación y gestión de la compra de espacios publicitarios, incluye  campañas de comunicación digital en Google Search y 1 en Facebook Ads para promover tus servicios. El idioma se adapta a la región a publicitar. Se cobra el 30% de la inversión de paid media.</a:t>
                      </a:r>
                      <a:endParaRPr sz="700">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9,000$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s" sz="1000">
                          <a:solidFill>
                            <a:schemeClr val="lt1"/>
                          </a:solidFill>
                          <a:latin typeface="Montserrat"/>
                          <a:ea typeface="Montserrat"/>
                          <a:cs typeface="Montserrat"/>
                          <a:sym typeface="Montserrat"/>
                        </a:rPr>
                        <a:t>9,000$ MXN</a:t>
                      </a:r>
                      <a:endParaRPr sz="1000">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3"/>
                  </a:ext>
                </a:extLst>
              </a:tr>
              <a:tr h="169675">
                <a:tc gridSpan="2">
                  <a:txBody>
                    <a:bodyPr/>
                    <a:lstStyle/>
                    <a:p>
                      <a:pPr marL="0" marR="0" lvl="0" indent="0" algn="ctr" rtl="0">
                        <a:lnSpc>
                          <a:spcPct val="115000"/>
                        </a:lnSpc>
                        <a:spcBef>
                          <a:spcPts val="0"/>
                        </a:spcBef>
                        <a:spcAft>
                          <a:spcPts val="0"/>
                        </a:spcAft>
                        <a:buNone/>
                      </a:pPr>
                      <a:r>
                        <a:rPr lang="es" sz="900" b="1">
                          <a:solidFill>
                            <a:srgbClr val="FFFFFF"/>
                          </a:solidFill>
                          <a:latin typeface="Montserrat"/>
                          <a:ea typeface="Montserrat"/>
                          <a:cs typeface="Montserrat"/>
                          <a:sym typeface="Montserrat"/>
                        </a:rPr>
                        <a:t>Total</a:t>
                      </a:r>
                      <a:endParaRPr sz="9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hMerge="1">
                  <a:txBody>
                    <a:bodyPr/>
                    <a:lstStyle/>
                    <a:p>
                      <a:endParaRPr lang="en-MX"/>
                    </a:p>
                  </a:txBody>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30,000$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16,000$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4"/>
                  </a:ext>
                </a:extLst>
              </a:tr>
              <a:tr h="169675">
                <a:tc gridSpan="2">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INVERSIÓN DE MEDIOS SUGERIDA</a:t>
                      </a:r>
                      <a:endParaRPr sz="900" b="1">
                        <a:solidFill>
                          <a:srgbClr val="FFFFFF"/>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hMerge="1">
                  <a:txBody>
                    <a:bodyPr/>
                    <a:lstStyle/>
                    <a:p>
                      <a:endParaRPr lang="en-MX"/>
                    </a:p>
                  </a:txBody>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30,000$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5"/>
                  </a:ext>
                </a:extLst>
              </a:tr>
              <a:tr h="169675">
                <a:tc gridSpan="2">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TOT</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hMerge="1">
                  <a:txBody>
                    <a:bodyPr/>
                    <a:lstStyle/>
                    <a:p>
                      <a:endParaRPr lang="en-MX"/>
                    </a:p>
                  </a:txBody>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30,000$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46,000$ MXN</a:t>
                      </a:r>
                      <a:endParaRPr sz="900" b="1">
                        <a:solidFill>
                          <a:schemeClr val="lt1"/>
                        </a:solidFill>
                        <a:latin typeface="Montserrat"/>
                        <a:ea typeface="Montserrat"/>
                        <a:cs typeface="Montserrat"/>
                        <a:sym typeface="Montserrat"/>
                      </a:endParaRPr>
                    </a:p>
                  </a:txBody>
                  <a:tcPr marL="28600" marR="28600" marT="19050" marB="19050" anchor="ctr">
                    <a:lnL w="9425" cap="flat" cmpd="sng">
                      <a:solidFill>
                        <a:srgbClr val="FFFFFF"/>
                      </a:solidFill>
                      <a:prstDash val="solid"/>
                      <a:round/>
                      <a:headEnd type="none" w="sm" len="sm"/>
                      <a:tailEnd type="none" w="sm" len="sm"/>
                    </a:lnL>
                    <a:lnR w="9425" cap="flat" cmpd="sng">
                      <a:solidFill>
                        <a:srgbClr val="FFFFFF"/>
                      </a:solidFill>
                      <a:prstDash val="solid"/>
                      <a:round/>
                      <a:headEnd type="none" w="sm" len="sm"/>
                      <a:tailEnd type="none" w="sm" len="sm"/>
                    </a:lnR>
                    <a:lnT w="9425" cap="flat" cmpd="sng">
                      <a:solidFill>
                        <a:srgbClr val="FFFFFF"/>
                      </a:solidFill>
                      <a:prstDash val="solid"/>
                      <a:round/>
                      <a:headEnd type="none" w="sm" len="sm"/>
                      <a:tailEnd type="none" w="sm" len="sm"/>
                    </a:lnT>
                    <a:lnB w="9425" cap="flat" cmpd="sng">
                      <a:solidFill>
                        <a:srgbClr val="FFFFFF"/>
                      </a:solidFill>
                      <a:prstDash val="solid"/>
                      <a:round/>
                      <a:headEnd type="none" w="sm" len="sm"/>
                      <a:tailEnd type="none" w="sm" len="sm"/>
                    </a:lnB>
                    <a:solidFill>
                      <a:srgbClr val="FFC100"/>
                    </a:solidFill>
                  </a:tcPr>
                </a:tc>
                <a:extLst>
                  <a:ext uri="{0D108BD9-81ED-4DB2-BD59-A6C34878D82A}">
                    <a16:rowId xmlns:a16="http://schemas.microsoft.com/office/drawing/2014/main" val="10006"/>
                  </a:ext>
                </a:extLst>
              </a:tr>
            </a:tbl>
          </a:graphicData>
        </a:graphic>
      </p:graphicFrame>
      <p:sp>
        <p:nvSpPr>
          <p:cNvPr id="354" name="Google Shape;354;p33"/>
          <p:cNvSpPr txBox="1"/>
          <p:nvPr/>
        </p:nvSpPr>
        <p:spPr>
          <a:xfrm>
            <a:off x="915525" y="4663700"/>
            <a:ext cx="8116200" cy="38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600">
                <a:solidFill>
                  <a:srgbClr val="434343"/>
                </a:solidFill>
                <a:latin typeface="Montserrat"/>
                <a:ea typeface="Montserrat"/>
                <a:cs typeface="Montserrat"/>
                <a:sym typeface="Montserrat"/>
              </a:rPr>
              <a:t>*SE REQUIEREN 15 DÍAS PARA INICIAR LA OPERACIÓN LUEGO DE PROPORCIONADOS ACCESOS Y LOS PAGOS DE INICIO</a:t>
            </a:r>
            <a:endParaRPr sz="600">
              <a:solidFill>
                <a:srgbClr val="434343"/>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600">
                <a:solidFill>
                  <a:srgbClr val="434343"/>
                </a:solidFill>
                <a:latin typeface="Montserrat"/>
                <a:ea typeface="Montserrat"/>
                <a:cs typeface="Montserrat"/>
                <a:sym typeface="Montserrat"/>
              </a:rPr>
              <a:t>*NO INCLUYE % DE COMISIÖN POR PAGOS</a:t>
            </a:r>
            <a:endParaRPr sz="700">
              <a:solidFill>
                <a:srgbClr val="434343"/>
              </a:solidFill>
              <a:latin typeface="Montserrat"/>
              <a:ea typeface="Montserrat"/>
              <a:cs typeface="Montserrat"/>
              <a:sym typeface="Montserrat"/>
            </a:endParaRPr>
          </a:p>
        </p:txBody>
      </p:sp>
      <p:sp>
        <p:nvSpPr>
          <p:cNvPr id="355" name="Google Shape;355;p33"/>
          <p:cNvSpPr txBox="1"/>
          <p:nvPr/>
        </p:nvSpPr>
        <p:spPr>
          <a:xfrm>
            <a:off x="0" y="152400"/>
            <a:ext cx="91440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900">
                <a:solidFill>
                  <a:srgbClr val="434343"/>
                </a:solidFill>
                <a:latin typeface="Montserrat"/>
                <a:ea typeface="Montserrat"/>
                <a:cs typeface="Montserrat"/>
                <a:sym typeface="Montserrat"/>
              </a:rPr>
              <a:t>Presupuesto de </a:t>
            </a:r>
            <a:endParaRPr sz="2900">
              <a:solidFill>
                <a:srgbClr val="434343"/>
              </a:solidFill>
              <a:latin typeface="Montserrat"/>
              <a:ea typeface="Montserrat"/>
              <a:cs typeface="Montserrat"/>
              <a:sym typeface="Montserrat"/>
            </a:endParaRPr>
          </a:p>
          <a:p>
            <a:pPr marL="0" lvl="0" indent="0" algn="ctr" rtl="0">
              <a:spcBef>
                <a:spcPts val="0"/>
              </a:spcBef>
              <a:spcAft>
                <a:spcPts val="0"/>
              </a:spcAft>
              <a:buNone/>
            </a:pPr>
            <a:r>
              <a:rPr lang="es" sz="2900">
                <a:solidFill>
                  <a:srgbClr val="FFC100"/>
                </a:solidFill>
                <a:latin typeface="Montserrat"/>
                <a:ea typeface="Montserrat"/>
                <a:cs typeface="Montserrat"/>
                <a:sym typeface="Montserrat"/>
              </a:rPr>
              <a:t>Servicios</a:t>
            </a:r>
            <a:endParaRPr>
              <a:solidFill>
                <a:srgbClr val="FFC1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7" name="Google Shape;97;p16"/>
          <p:cNvPicPr preferRelativeResize="0"/>
          <p:nvPr/>
        </p:nvPicPr>
        <p:blipFill rotWithShape="1">
          <a:blip r:embed="rId4">
            <a:alphaModFix/>
          </a:blip>
          <a:srcRect l="18702" r="22334"/>
          <a:stretch/>
        </p:blipFill>
        <p:spPr>
          <a:xfrm rot="1403926">
            <a:off x="540840" y="-1086176"/>
            <a:ext cx="5571267" cy="5314652"/>
          </a:xfrm>
          <a:prstGeom prst="rect">
            <a:avLst/>
          </a:prstGeom>
          <a:noFill/>
          <a:ln>
            <a:noFill/>
          </a:ln>
        </p:spPr>
      </p:pic>
      <p:sp>
        <p:nvSpPr>
          <p:cNvPr id="98" name="Google Shape;98;p16"/>
          <p:cNvSpPr txBox="1"/>
          <p:nvPr/>
        </p:nvSpPr>
        <p:spPr>
          <a:xfrm>
            <a:off x="2463450" y="3087200"/>
            <a:ext cx="4217100" cy="3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dk2"/>
                </a:solidFill>
                <a:latin typeface="Montserrat"/>
                <a:ea typeface="Montserrat"/>
                <a:cs typeface="Montserrat"/>
                <a:sym typeface="Montserrat"/>
              </a:rPr>
              <a:t>Propuesta </a:t>
            </a:r>
            <a:r>
              <a:rPr lang="es" sz="1800">
                <a:solidFill>
                  <a:srgbClr val="FFC100"/>
                </a:solidFill>
                <a:latin typeface="Montserrat"/>
                <a:ea typeface="Montserrat"/>
                <a:cs typeface="Montserrat"/>
                <a:sym typeface="Montserrat"/>
              </a:rPr>
              <a:t>De Servicios</a:t>
            </a:r>
            <a:endParaRPr sz="1800">
              <a:solidFill>
                <a:srgbClr val="FFC100"/>
              </a:solidFill>
              <a:latin typeface="Montserrat"/>
              <a:ea typeface="Montserrat"/>
              <a:cs typeface="Montserrat"/>
              <a:sym typeface="Montserrat"/>
            </a:endParaRPr>
          </a:p>
          <a:p>
            <a:pPr marL="0" lvl="0" indent="0" algn="ctr" rtl="0">
              <a:spcBef>
                <a:spcPts val="0"/>
              </a:spcBef>
              <a:spcAft>
                <a:spcPts val="0"/>
              </a:spcAft>
              <a:buNone/>
            </a:pPr>
            <a:endParaRPr sz="1600">
              <a:solidFill>
                <a:schemeClr val="dk2"/>
              </a:solidFill>
              <a:latin typeface="Montserrat"/>
              <a:ea typeface="Montserrat"/>
              <a:cs typeface="Montserrat"/>
              <a:sym typeface="Montserrat"/>
            </a:endParaRPr>
          </a:p>
          <a:p>
            <a:pPr marL="0" lvl="0" indent="0" algn="ctr" rtl="0">
              <a:spcBef>
                <a:spcPts val="0"/>
              </a:spcBef>
              <a:spcAft>
                <a:spcPts val="0"/>
              </a:spcAft>
              <a:buNone/>
            </a:pPr>
            <a:endParaRPr sz="3500">
              <a:solidFill>
                <a:schemeClr val="dk2"/>
              </a:solidFill>
              <a:latin typeface="Montserrat"/>
              <a:ea typeface="Montserrat"/>
              <a:cs typeface="Montserrat"/>
              <a:sym typeface="Montserrat"/>
            </a:endParaRPr>
          </a:p>
        </p:txBody>
      </p:sp>
      <p:pic>
        <p:nvPicPr>
          <p:cNvPr id="99" name="Google Shape;99;p16"/>
          <p:cNvPicPr preferRelativeResize="0"/>
          <p:nvPr/>
        </p:nvPicPr>
        <p:blipFill>
          <a:blip r:embed="rId5">
            <a:alphaModFix/>
          </a:blip>
          <a:stretch>
            <a:fillRect/>
          </a:stretch>
        </p:blipFill>
        <p:spPr>
          <a:xfrm>
            <a:off x="3424387" y="764675"/>
            <a:ext cx="2295225" cy="2295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34"/>
          <p:cNvPicPr preferRelativeResize="0"/>
          <p:nvPr/>
        </p:nvPicPr>
        <p:blipFill>
          <a:blip r:embed="rId3">
            <a:alphaModFix/>
          </a:blip>
          <a:stretch>
            <a:fillRect/>
          </a:stretch>
        </p:blipFill>
        <p:spPr>
          <a:xfrm>
            <a:off x="0" y="0"/>
            <a:ext cx="9144000" cy="5143489"/>
          </a:xfrm>
          <a:prstGeom prst="rect">
            <a:avLst/>
          </a:prstGeom>
          <a:noFill/>
          <a:ln>
            <a:noFill/>
          </a:ln>
        </p:spPr>
      </p:pic>
      <p:pic>
        <p:nvPicPr>
          <p:cNvPr id="362" name="Google Shape;362;p34"/>
          <p:cNvPicPr preferRelativeResize="0"/>
          <p:nvPr/>
        </p:nvPicPr>
        <p:blipFill>
          <a:blip r:embed="rId4">
            <a:alphaModFix/>
          </a:blip>
          <a:stretch>
            <a:fillRect/>
          </a:stretch>
        </p:blipFill>
        <p:spPr>
          <a:xfrm>
            <a:off x="-376350" y="-111525"/>
            <a:ext cx="9144000" cy="5143500"/>
          </a:xfrm>
          <a:prstGeom prst="rect">
            <a:avLst/>
          </a:prstGeom>
          <a:noFill/>
          <a:ln>
            <a:noFill/>
          </a:ln>
        </p:spPr>
      </p:pic>
      <p:sp>
        <p:nvSpPr>
          <p:cNvPr id="363" name="Google Shape;363;p34"/>
          <p:cNvSpPr txBox="1"/>
          <p:nvPr/>
        </p:nvSpPr>
        <p:spPr>
          <a:xfrm>
            <a:off x="44125" y="2197275"/>
            <a:ext cx="9144000" cy="52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100"/>
              </a:spcAft>
              <a:buNone/>
            </a:pPr>
            <a:r>
              <a:rPr lang="es" sz="3200">
                <a:solidFill>
                  <a:schemeClr val="dk2"/>
                </a:solidFill>
                <a:latin typeface="Montserrat"/>
                <a:ea typeface="Montserrat"/>
                <a:cs typeface="Montserrat"/>
                <a:sym typeface="Montserrat"/>
              </a:rPr>
              <a:t>Casos </a:t>
            </a:r>
            <a:r>
              <a:rPr lang="es" sz="3200">
                <a:solidFill>
                  <a:srgbClr val="FFC100"/>
                </a:solidFill>
                <a:latin typeface="Montserrat"/>
                <a:ea typeface="Montserrat"/>
                <a:cs typeface="Montserrat"/>
                <a:sym typeface="Montserrat"/>
              </a:rPr>
              <a:t>de éxito</a:t>
            </a:r>
            <a:endParaRPr sz="3200">
              <a:solidFill>
                <a:srgbClr val="FFC1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9" name="Google Shape;369;p35"/>
          <p:cNvSpPr txBox="1"/>
          <p:nvPr/>
        </p:nvSpPr>
        <p:spPr>
          <a:xfrm>
            <a:off x="259175" y="400500"/>
            <a:ext cx="86511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rgbClr val="434343"/>
                </a:solidFill>
                <a:latin typeface="Montserrat"/>
                <a:ea typeface="Montserrat"/>
                <a:cs typeface="Montserrat"/>
                <a:sym typeface="Montserrat"/>
              </a:rPr>
              <a:t>Campaña </a:t>
            </a:r>
            <a:r>
              <a:rPr lang="es" sz="3000">
                <a:solidFill>
                  <a:srgbClr val="FFC100"/>
                </a:solidFill>
                <a:latin typeface="Montserrat"/>
                <a:ea typeface="Montserrat"/>
                <a:cs typeface="Montserrat"/>
                <a:sym typeface="Montserrat"/>
              </a:rPr>
              <a:t>de Ofertronix</a:t>
            </a:r>
            <a:endParaRPr sz="3000">
              <a:solidFill>
                <a:srgbClr val="FFC100"/>
              </a:solidFill>
              <a:latin typeface="Montserrat"/>
              <a:ea typeface="Montserrat"/>
              <a:cs typeface="Montserrat"/>
              <a:sym typeface="Montserrat"/>
            </a:endParaRPr>
          </a:p>
        </p:txBody>
      </p:sp>
      <p:sp>
        <p:nvSpPr>
          <p:cNvPr id="370" name="Google Shape;370;p35"/>
          <p:cNvSpPr txBox="1"/>
          <p:nvPr/>
        </p:nvSpPr>
        <p:spPr>
          <a:xfrm>
            <a:off x="6494075" y="1590350"/>
            <a:ext cx="15327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ROI </a:t>
            </a:r>
            <a:r>
              <a:rPr lang="es" sz="1300">
                <a:solidFill>
                  <a:schemeClr val="dk1"/>
                </a:solidFill>
                <a:latin typeface="Montserrat"/>
                <a:ea typeface="Montserrat"/>
                <a:cs typeface="Montserrat"/>
                <a:sym typeface="Montserrat"/>
              </a:rPr>
              <a:t>USD 13 x 1 invertido</a:t>
            </a:r>
            <a:endParaRPr sz="1300">
              <a:solidFill>
                <a:schemeClr val="dk1"/>
              </a:solidFill>
              <a:latin typeface="Montserrat"/>
              <a:ea typeface="Montserrat"/>
              <a:cs typeface="Montserrat"/>
              <a:sym typeface="Montserrat"/>
            </a:endParaRPr>
          </a:p>
        </p:txBody>
      </p:sp>
      <p:sp>
        <p:nvSpPr>
          <p:cNvPr id="371" name="Google Shape;371;p35"/>
          <p:cNvSpPr txBox="1"/>
          <p:nvPr/>
        </p:nvSpPr>
        <p:spPr>
          <a:xfrm>
            <a:off x="6494075" y="2722000"/>
            <a:ext cx="15327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634 </a:t>
            </a:r>
            <a:r>
              <a:rPr lang="es" sz="1300" b="1">
                <a:solidFill>
                  <a:srgbClr val="FFC100"/>
                </a:solidFill>
                <a:latin typeface="Montserrat"/>
                <a:ea typeface="Montserrat"/>
                <a:cs typeface="Montserrat"/>
                <a:sym typeface="Montserrat"/>
              </a:rPr>
              <a:t>COMPRAS</a:t>
            </a:r>
            <a:endParaRPr sz="1300" b="1">
              <a:solidFill>
                <a:srgbClr val="FFC100"/>
              </a:solidFill>
              <a:latin typeface="Montserrat"/>
              <a:ea typeface="Montserrat"/>
              <a:cs typeface="Montserrat"/>
              <a:sym typeface="Montserrat"/>
            </a:endParaRPr>
          </a:p>
        </p:txBody>
      </p:sp>
      <p:sp>
        <p:nvSpPr>
          <p:cNvPr id="372" name="Google Shape;372;p35"/>
          <p:cNvSpPr txBox="1"/>
          <p:nvPr/>
        </p:nvSpPr>
        <p:spPr>
          <a:xfrm>
            <a:off x="6494075" y="3901400"/>
            <a:ext cx="16752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1300% </a:t>
            </a:r>
            <a:r>
              <a:rPr lang="es" sz="1300" b="1">
                <a:solidFill>
                  <a:srgbClr val="FFC100"/>
                </a:solidFill>
                <a:latin typeface="Montserrat"/>
                <a:ea typeface="Montserrat"/>
                <a:cs typeface="Montserrat"/>
                <a:sym typeface="Montserrat"/>
              </a:rPr>
              <a:t>ROAS</a:t>
            </a:r>
            <a:endParaRPr sz="1300" b="1">
              <a:solidFill>
                <a:srgbClr val="FFC100"/>
              </a:solidFill>
              <a:latin typeface="Montserrat"/>
              <a:ea typeface="Montserrat"/>
              <a:cs typeface="Montserrat"/>
              <a:sym typeface="Montserrat"/>
            </a:endParaRPr>
          </a:p>
        </p:txBody>
      </p:sp>
      <p:sp>
        <p:nvSpPr>
          <p:cNvPr id="373" name="Google Shape;373;p35"/>
          <p:cNvSpPr txBox="1"/>
          <p:nvPr/>
        </p:nvSpPr>
        <p:spPr>
          <a:xfrm>
            <a:off x="786100" y="12505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Problema</a:t>
            </a:r>
            <a:endParaRPr sz="1300" b="1">
              <a:solidFill>
                <a:srgbClr val="FFC100"/>
              </a:solidFill>
              <a:latin typeface="Montserrat"/>
              <a:ea typeface="Montserrat"/>
              <a:cs typeface="Montserrat"/>
              <a:sym typeface="Montserrat"/>
            </a:endParaRPr>
          </a:p>
          <a:p>
            <a:pPr marL="0" lvl="0" indent="0" algn="l" rtl="0">
              <a:spcBef>
                <a:spcPts val="1000"/>
              </a:spcBef>
              <a:spcAft>
                <a:spcPts val="0"/>
              </a:spcAft>
              <a:buNone/>
            </a:pPr>
            <a:r>
              <a:rPr lang="es" sz="1100">
                <a:solidFill>
                  <a:schemeClr val="dk1"/>
                </a:solidFill>
                <a:latin typeface="Montserrat"/>
                <a:ea typeface="Montserrat"/>
                <a:cs typeface="Montserrat"/>
                <a:sym typeface="Montserrat"/>
              </a:rPr>
              <a:t>Anunciaba sus publicaciones de Instagram empleando la herramienta de promoción de la misma plataforma.</a:t>
            </a:r>
            <a:endParaRPr sz="1100">
              <a:solidFill>
                <a:schemeClr val="dk1"/>
              </a:solidFill>
              <a:latin typeface="Montserrat"/>
              <a:ea typeface="Montserrat"/>
              <a:cs typeface="Montserrat"/>
              <a:sym typeface="Montserrat"/>
            </a:endParaRPr>
          </a:p>
        </p:txBody>
      </p:sp>
      <p:sp>
        <p:nvSpPr>
          <p:cNvPr id="374" name="Google Shape;374;p35"/>
          <p:cNvSpPr txBox="1"/>
          <p:nvPr/>
        </p:nvSpPr>
        <p:spPr>
          <a:xfrm>
            <a:off x="786100" y="21886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Objetivos</a:t>
            </a:r>
            <a:endParaRPr sz="1300" b="1">
              <a:solidFill>
                <a:srgbClr val="FFC100"/>
              </a:solidFill>
              <a:latin typeface="Montserrat"/>
              <a:ea typeface="Montserrat"/>
              <a:cs typeface="Montserrat"/>
              <a:sym typeface="Montserrat"/>
            </a:endParaRPr>
          </a:p>
          <a:p>
            <a:pPr marL="269999" lvl="0" indent="-298450" algn="l" rtl="0">
              <a:spcBef>
                <a:spcPts val="100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Implementar campañas publicitarias rentables. </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Generar conversiones en la página web</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p:txBody>
      </p:sp>
      <p:pic>
        <p:nvPicPr>
          <p:cNvPr id="375" name="Google Shape;375;p35"/>
          <p:cNvPicPr preferRelativeResize="0"/>
          <p:nvPr/>
        </p:nvPicPr>
        <p:blipFill>
          <a:blip r:embed="rId4">
            <a:alphaModFix/>
          </a:blip>
          <a:stretch>
            <a:fillRect/>
          </a:stretch>
        </p:blipFill>
        <p:spPr>
          <a:xfrm>
            <a:off x="1674225" y="3751275"/>
            <a:ext cx="1675200" cy="1166973"/>
          </a:xfrm>
          <a:prstGeom prst="rect">
            <a:avLst/>
          </a:prstGeom>
          <a:noFill/>
          <a:ln>
            <a:noFill/>
          </a:ln>
        </p:spPr>
      </p:pic>
      <p:sp>
        <p:nvSpPr>
          <p:cNvPr id="376" name="Google Shape;376;p35"/>
          <p:cNvSpPr txBox="1"/>
          <p:nvPr/>
        </p:nvSpPr>
        <p:spPr>
          <a:xfrm>
            <a:off x="786100" y="3160150"/>
            <a:ext cx="4254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Video de participación premios Latam digital: </a:t>
            </a:r>
            <a:r>
              <a:rPr lang="es" sz="1000" u="sng">
                <a:solidFill>
                  <a:schemeClr val="hlink"/>
                </a:solidFill>
                <a:latin typeface="Montserrat"/>
                <a:ea typeface="Montserrat"/>
                <a:cs typeface="Montserrat"/>
                <a:sym typeface="Montserrat"/>
                <a:hlinkClick r:id="rId5"/>
              </a:rPr>
              <a:t>https://www.instagram.com/p/CNaURftg042/</a:t>
            </a:r>
            <a:endParaRPr sz="1000">
              <a:solidFill>
                <a:schemeClr val="dk1"/>
              </a:solidFill>
              <a:latin typeface="Montserrat"/>
              <a:ea typeface="Montserrat"/>
              <a:cs typeface="Montserrat"/>
              <a:sym typeface="Montserrat"/>
            </a:endParaRPr>
          </a:p>
        </p:txBody>
      </p:sp>
      <p:pic>
        <p:nvPicPr>
          <p:cNvPr id="377" name="Google Shape;377;p35"/>
          <p:cNvPicPr preferRelativeResize="0"/>
          <p:nvPr/>
        </p:nvPicPr>
        <p:blipFill>
          <a:blip r:embed="rId6">
            <a:alphaModFix/>
          </a:blip>
          <a:stretch>
            <a:fillRect/>
          </a:stretch>
        </p:blipFill>
        <p:spPr>
          <a:xfrm>
            <a:off x="5510800" y="2372950"/>
            <a:ext cx="918575" cy="918575"/>
          </a:xfrm>
          <a:prstGeom prst="rect">
            <a:avLst/>
          </a:prstGeom>
          <a:noFill/>
          <a:ln>
            <a:noFill/>
          </a:ln>
        </p:spPr>
      </p:pic>
      <p:pic>
        <p:nvPicPr>
          <p:cNvPr id="378" name="Google Shape;378;p35"/>
          <p:cNvPicPr preferRelativeResize="0"/>
          <p:nvPr/>
        </p:nvPicPr>
        <p:blipFill>
          <a:blip r:embed="rId7">
            <a:alphaModFix/>
          </a:blip>
          <a:stretch>
            <a:fillRect/>
          </a:stretch>
        </p:blipFill>
        <p:spPr>
          <a:xfrm>
            <a:off x="5450650" y="1371963"/>
            <a:ext cx="918575" cy="918575"/>
          </a:xfrm>
          <a:prstGeom prst="rect">
            <a:avLst/>
          </a:prstGeom>
          <a:noFill/>
          <a:ln>
            <a:noFill/>
          </a:ln>
        </p:spPr>
      </p:pic>
      <p:pic>
        <p:nvPicPr>
          <p:cNvPr id="379" name="Google Shape;379;p35"/>
          <p:cNvPicPr preferRelativeResize="0"/>
          <p:nvPr/>
        </p:nvPicPr>
        <p:blipFill>
          <a:blip r:embed="rId8">
            <a:alphaModFix/>
          </a:blip>
          <a:stretch>
            <a:fillRect/>
          </a:stretch>
        </p:blipFill>
        <p:spPr>
          <a:xfrm>
            <a:off x="5510800" y="3569924"/>
            <a:ext cx="858425" cy="85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5" name="Google Shape;385;p36"/>
          <p:cNvSpPr txBox="1"/>
          <p:nvPr/>
        </p:nvSpPr>
        <p:spPr>
          <a:xfrm>
            <a:off x="259175" y="400500"/>
            <a:ext cx="86511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rgbClr val="434343"/>
                </a:solidFill>
                <a:latin typeface="Montserrat"/>
                <a:ea typeface="Montserrat"/>
                <a:cs typeface="Montserrat"/>
                <a:sym typeface="Montserrat"/>
              </a:rPr>
              <a:t>Campaña </a:t>
            </a:r>
            <a:r>
              <a:rPr lang="es" sz="3000">
                <a:solidFill>
                  <a:srgbClr val="FFC100"/>
                </a:solidFill>
                <a:latin typeface="Montserrat"/>
                <a:ea typeface="Montserrat"/>
                <a:cs typeface="Montserrat"/>
                <a:sym typeface="Montserrat"/>
              </a:rPr>
              <a:t>de Vigilantia</a:t>
            </a:r>
            <a:endParaRPr sz="3000">
              <a:solidFill>
                <a:srgbClr val="FFC100"/>
              </a:solidFill>
              <a:latin typeface="Montserrat"/>
              <a:ea typeface="Montserrat"/>
              <a:cs typeface="Montserrat"/>
              <a:sym typeface="Montserrat"/>
            </a:endParaRPr>
          </a:p>
        </p:txBody>
      </p:sp>
      <p:sp>
        <p:nvSpPr>
          <p:cNvPr id="386" name="Google Shape;386;p36"/>
          <p:cNvSpPr txBox="1"/>
          <p:nvPr/>
        </p:nvSpPr>
        <p:spPr>
          <a:xfrm>
            <a:off x="6494075" y="1590350"/>
            <a:ext cx="15327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CPA </a:t>
            </a:r>
            <a:r>
              <a:rPr lang="es" sz="1300">
                <a:solidFill>
                  <a:schemeClr val="dk1"/>
                </a:solidFill>
                <a:latin typeface="Montserrat"/>
                <a:ea typeface="Montserrat"/>
                <a:cs typeface="Montserrat"/>
                <a:sym typeface="Montserrat"/>
              </a:rPr>
              <a:t>de menos de 0.2 USD por postulante</a:t>
            </a:r>
            <a:endParaRPr sz="1300">
              <a:solidFill>
                <a:schemeClr val="dk1"/>
              </a:solidFill>
              <a:latin typeface="Montserrat"/>
              <a:ea typeface="Montserrat"/>
              <a:cs typeface="Montserrat"/>
              <a:sym typeface="Montserrat"/>
            </a:endParaRPr>
          </a:p>
        </p:txBody>
      </p:sp>
      <p:sp>
        <p:nvSpPr>
          <p:cNvPr id="387" name="Google Shape;387;p36"/>
          <p:cNvSpPr txBox="1"/>
          <p:nvPr/>
        </p:nvSpPr>
        <p:spPr>
          <a:xfrm>
            <a:off x="6494075" y="2722000"/>
            <a:ext cx="15327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9,000 </a:t>
            </a:r>
            <a:r>
              <a:rPr lang="es" sz="1300" b="1">
                <a:solidFill>
                  <a:srgbClr val="FFC100"/>
                </a:solidFill>
                <a:latin typeface="Montserrat"/>
                <a:ea typeface="Montserrat"/>
                <a:cs typeface="Montserrat"/>
                <a:sym typeface="Montserrat"/>
              </a:rPr>
              <a:t>LEADS </a:t>
            </a:r>
            <a:r>
              <a:rPr lang="es" sz="1300">
                <a:solidFill>
                  <a:schemeClr val="dk1"/>
                </a:solidFill>
                <a:latin typeface="Montserrat"/>
                <a:ea typeface="Montserrat"/>
                <a:cs typeface="Montserrat"/>
                <a:sym typeface="Montserrat"/>
              </a:rPr>
              <a:t>Mensuales</a:t>
            </a:r>
            <a:r>
              <a:rPr lang="es" sz="1300" b="1">
                <a:solidFill>
                  <a:srgbClr val="FFC100"/>
                </a:solidFill>
                <a:latin typeface="Montserrat"/>
                <a:ea typeface="Montserrat"/>
                <a:cs typeface="Montserrat"/>
                <a:sym typeface="Montserrat"/>
              </a:rPr>
              <a:t> </a:t>
            </a:r>
            <a:endParaRPr sz="1300" b="1">
              <a:solidFill>
                <a:srgbClr val="FFC100"/>
              </a:solidFill>
              <a:latin typeface="Montserrat"/>
              <a:ea typeface="Montserrat"/>
              <a:cs typeface="Montserrat"/>
              <a:sym typeface="Montserrat"/>
            </a:endParaRPr>
          </a:p>
        </p:txBody>
      </p:sp>
      <p:sp>
        <p:nvSpPr>
          <p:cNvPr id="388" name="Google Shape;388;p36"/>
          <p:cNvSpPr txBox="1"/>
          <p:nvPr/>
        </p:nvSpPr>
        <p:spPr>
          <a:xfrm>
            <a:off x="6494075" y="3825200"/>
            <a:ext cx="1675200" cy="5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50% del </a:t>
            </a:r>
            <a:r>
              <a:rPr lang="es" sz="1300" b="1">
                <a:solidFill>
                  <a:srgbClr val="FFC100"/>
                </a:solidFill>
                <a:latin typeface="Montserrat"/>
                <a:ea typeface="Montserrat"/>
                <a:cs typeface="Montserrat"/>
                <a:sym typeface="Montserrat"/>
              </a:rPr>
              <a:t>Budget </a:t>
            </a:r>
            <a:r>
              <a:rPr lang="es" sz="1300">
                <a:solidFill>
                  <a:schemeClr val="dk1"/>
                </a:solidFill>
                <a:latin typeface="Montserrat"/>
                <a:ea typeface="Montserrat"/>
                <a:cs typeface="Montserrat"/>
                <a:sym typeface="Montserrat"/>
              </a:rPr>
              <a:t>fue optimizado</a:t>
            </a:r>
            <a:endParaRPr sz="1300" b="1">
              <a:solidFill>
                <a:srgbClr val="FFC100"/>
              </a:solidFill>
              <a:latin typeface="Montserrat"/>
              <a:ea typeface="Montserrat"/>
              <a:cs typeface="Montserrat"/>
              <a:sym typeface="Montserrat"/>
            </a:endParaRPr>
          </a:p>
        </p:txBody>
      </p:sp>
      <p:sp>
        <p:nvSpPr>
          <p:cNvPr id="389" name="Google Shape;389;p36"/>
          <p:cNvSpPr txBox="1"/>
          <p:nvPr/>
        </p:nvSpPr>
        <p:spPr>
          <a:xfrm>
            <a:off x="786100" y="12505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Problema</a:t>
            </a:r>
            <a:endParaRPr sz="1300" b="1">
              <a:solidFill>
                <a:srgbClr val="FFC100"/>
              </a:solidFill>
              <a:latin typeface="Montserrat"/>
              <a:ea typeface="Montserrat"/>
              <a:cs typeface="Montserrat"/>
              <a:sym typeface="Montserrat"/>
            </a:endParaRPr>
          </a:p>
          <a:p>
            <a:pPr marL="0" lvl="0" indent="0" algn="l" rtl="0">
              <a:spcBef>
                <a:spcPts val="1000"/>
              </a:spcBef>
              <a:spcAft>
                <a:spcPts val="0"/>
              </a:spcAft>
              <a:buNone/>
            </a:pPr>
            <a:r>
              <a:rPr lang="es" sz="1100">
                <a:solidFill>
                  <a:schemeClr val="dk1"/>
                </a:solidFill>
                <a:latin typeface="Montserrat"/>
                <a:ea typeface="Montserrat"/>
                <a:cs typeface="Montserrat"/>
                <a:sym typeface="Montserrat"/>
              </a:rPr>
              <a:t>En su búsqueda de nuevos talentos para cubrir posiciones clave, lanzó campañas en facebook enfocadas en captar clientes potenciales y gestionar mensajes de interesados. Estas campañas se implementaron en regiones estratégicas de México, logrando un alto impacto en el mercado de la seguridad.</a:t>
            </a: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390" name="Google Shape;390;p36"/>
          <p:cNvSpPr txBox="1"/>
          <p:nvPr/>
        </p:nvSpPr>
        <p:spPr>
          <a:xfrm>
            <a:off x="786100" y="34078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Objetivos</a:t>
            </a:r>
            <a:endParaRPr sz="1300" b="1">
              <a:solidFill>
                <a:srgbClr val="FFC100"/>
              </a:solidFill>
              <a:latin typeface="Montserrat"/>
              <a:ea typeface="Montserrat"/>
              <a:cs typeface="Montserrat"/>
              <a:sym typeface="Montserrat"/>
            </a:endParaRPr>
          </a:p>
          <a:p>
            <a:pPr marL="269999" lvl="0" indent="-298450" algn="l" rtl="0">
              <a:spcBef>
                <a:spcPts val="100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Generar nuevos postulantes para diferentes posiciones en todo el país.</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Desarrollar flujo a través de los canales de calificación (Chatbot y Call Center).</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p:txBody>
      </p:sp>
      <p:pic>
        <p:nvPicPr>
          <p:cNvPr id="391" name="Google Shape;391;p36"/>
          <p:cNvPicPr preferRelativeResize="0"/>
          <p:nvPr/>
        </p:nvPicPr>
        <p:blipFill>
          <a:blip r:embed="rId4">
            <a:alphaModFix/>
          </a:blip>
          <a:stretch>
            <a:fillRect/>
          </a:stretch>
        </p:blipFill>
        <p:spPr>
          <a:xfrm>
            <a:off x="5756350" y="3776295"/>
            <a:ext cx="616200" cy="616200"/>
          </a:xfrm>
          <a:prstGeom prst="rect">
            <a:avLst/>
          </a:prstGeom>
          <a:noFill/>
          <a:ln>
            <a:noFill/>
          </a:ln>
        </p:spPr>
      </p:pic>
      <p:pic>
        <p:nvPicPr>
          <p:cNvPr id="392" name="Google Shape;392;p36"/>
          <p:cNvPicPr preferRelativeResize="0"/>
          <p:nvPr/>
        </p:nvPicPr>
        <p:blipFill>
          <a:blip r:embed="rId5">
            <a:alphaModFix/>
          </a:blip>
          <a:stretch>
            <a:fillRect/>
          </a:stretch>
        </p:blipFill>
        <p:spPr>
          <a:xfrm>
            <a:off x="5756347" y="2698597"/>
            <a:ext cx="616200" cy="616200"/>
          </a:xfrm>
          <a:prstGeom prst="rect">
            <a:avLst/>
          </a:prstGeom>
          <a:noFill/>
          <a:ln>
            <a:noFill/>
          </a:ln>
        </p:spPr>
      </p:pic>
      <p:pic>
        <p:nvPicPr>
          <p:cNvPr id="393" name="Google Shape;393;p36"/>
          <p:cNvPicPr preferRelativeResize="0"/>
          <p:nvPr/>
        </p:nvPicPr>
        <p:blipFill>
          <a:blip r:embed="rId6">
            <a:alphaModFix/>
          </a:blip>
          <a:stretch>
            <a:fillRect/>
          </a:stretch>
        </p:blipFill>
        <p:spPr>
          <a:xfrm>
            <a:off x="5756350" y="1620900"/>
            <a:ext cx="616200" cy="61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9" name="Google Shape;399;p37"/>
          <p:cNvSpPr txBox="1"/>
          <p:nvPr/>
        </p:nvSpPr>
        <p:spPr>
          <a:xfrm>
            <a:off x="259175" y="400500"/>
            <a:ext cx="86511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rgbClr val="434343"/>
                </a:solidFill>
                <a:latin typeface="Montserrat"/>
                <a:ea typeface="Montserrat"/>
                <a:cs typeface="Montserrat"/>
                <a:sym typeface="Montserrat"/>
              </a:rPr>
              <a:t>Campaña</a:t>
            </a:r>
            <a:r>
              <a:rPr lang="es" sz="3000">
                <a:solidFill>
                  <a:schemeClr val="dk1"/>
                </a:solidFill>
                <a:latin typeface="Montserrat"/>
                <a:ea typeface="Montserrat"/>
                <a:cs typeface="Montserrat"/>
                <a:sym typeface="Montserrat"/>
              </a:rPr>
              <a:t> </a:t>
            </a:r>
            <a:r>
              <a:rPr lang="es" sz="3000">
                <a:solidFill>
                  <a:srgbClr val="FFC100"/>
                </a:solidFill>
                <a:latin typeface="Montserrat"/>
                <a:ea typeface="Montserrat"/>
                <a:cs typeface="Montserrat"/>
                <a:sym typeface="Montserrat"/>
              </a:rPr>
              <a:t>del Arenal</a:t>
            </a:r>
            <a:endParaRPr sz="3000">
              <a:solidFill>
                <a:srgbClr val="FFC100"/>
              </a:solidFill>
              <a:latin typeface="Montserrat"/>
              <a:ea typeface="Montserrat"/>
              <a:cs typeface="Montserrat"/>
              <a:sym typeface="Montserrat"/>
            </a:endParaRPr>
          </a:p>
        </p:txBody>
      </p:sp>
      <p:sp>
        <p:nvSpPr>
          <p:cNvPr id="400" name="Google Shape;400;p37"/>
          <p:cNvSpPr txBox="1"/>
          <p:nvPr/>
        </p:nvSpPr>
        <p:spPr>
          <a:xfrm>
            <a:off x="6494075" y="1209350"/>
            <a:ext cx="2198700" cy="6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Montserrat"/>
                <a:ea typeface="Montserrat"/>
                <a:cs typeface="Montserrat"/>
                <a:sym typeface="Montserrat"/>
              </a:rPr>
              <a:t>+50 campañas en</a:t>
            </a:r>
            <a:r>
              <a:rPr lang="es" sz="1300" b="1">
                <a:solidFill>
                  <a:srgbClr val="FFC100"/>
                </a:solidFill>
                <a:latin typeface="Montserrat"/>
                <a:ea typeface="Montserrat"/>
                <a:cs typeface="Montserrat"/>
                <a:sym typeface="Montserrat"/>
              </a:rPr>
              <a:t> Facebook y Google </a:t>
            </a:r>
            <a:r>
              <a:rPr lang="es" sz="1300">
                <a:solidFill>
                  <a:schemeClr val="dk1"/>
                </a:solidFill>
                <a:latin typeface="Montserrat"/>
                <a:ea typeface="Montserrat"/>
                <a:cs typeface="Montserrat"/>
                <a:sym typeface="Montserrat"/>
              </a:rPr>
              <a:t>en simultáneo</a:t>
            </a:r>
            <a:endParaRPr sz="1300">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solidFill>
                <a:srgbClr val="FFC100"/>
              </a:solidFill>
              <a:latin typeface="Montserrat"/>
              <a:ea typeface="Montserrat"/>
              <a:cs typeface="Montserrat"/>
              <a:sym typeface="Montserrat"/>
            </a:endParaRPr>
          </a:p>
        </p:txBody>
      </p:sp>
      <p:sp>
        <p:nvSpPr>
          <p:cNvPr id="401" name="Google Shape;401;p37"/>
          <p:cNvSpPr txBox="1"/>
          <p:nvPr/>
        </p:nvSpPr>
        <p:spPr>
          <a:xfrm>
            <a:off x="6494075" y="2188600"/>
            <a:ext cx="1607700" cy="4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00" b="1">
                <a:solidFill>
                  <a:srgbClr val="FFC100"/>
                </a:solidFill>
                <a:latin typeface="Montserrat"/>
                <a:ea typeface="Montserrat"/>
                <a:cs typeface="Montserrat"/>
                <a:sym typeface="Montserrat"/>
              </a:rPr>
              <a:t>crecimiento en tráfico </a:t>
            </a:r>
            <a:r>
              <a:rPr lang="es" sz="1300">
                <a:solidFill>
                  <a:schemeClr val="dk1"/>
                </a:solidFill>
                <a:latin typeface="Montserrat"/>
                <a:ea typeface="Montserrat"/>
                <a:cs typeface="Montserrat"/>
                <a:sym typeface="Montserrat"/>
              </a:rPr>
              <a:t>100% </a:t>
            </a:r>
            <a:endParaRPr sz="1300" b="1">
              <a:solidFill>
                <a:srgbClr val="FFC100"/>
              </a:solidFill>
              <a:latin typeface="Montserrat"/>
              <a:ea typeface="Montserrat"/>
              <a:cs typeface="Montserrat"/>
              <a:sym typeface="Montserrat"/>
            </a:endParaRPr>
          </a:p>
          <a:p>
            <a:pPr marL="0" lvl="0" indent="0" algn="l" rtl="0">
              <a:spcBef>
                <a:spcPts val="0"/>
              </a:spcBef>
              <a:spcAft>
                <a:spcPts val="0"/>
              </a:spcAft>
              <a:buNone/>
            </a:pPr>
            <a:endParaRPr sz="1300">
              <a:solidFill>
                <a:schemeClr val="dk1"/>
              </a:solidFill>
              <a:latin typeface="Montserrat"/>
              <a:ea typeface="Montserrat"/>
              <a:cs typeface="Montserrat"/>
              <a:sym typeface="Montserrat"/>
            </a:endParaRPr>
          </a:p>
        </p:txBody>
      </p:sp>
      <p:sp>
        <p:nvSpPr>
          <p:cNvPr id="402" name="Google Shape;402;p37"/>
          <p:cNvSpPr txBox="1"/>
          <p:nvPr/>
        </p:nvSpPr>
        <p:spPr>
          <a:xfrm>
            <a:off x="6494075" y="4053800"/>
            <a:ext cx="16752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2000% </a:t>
            </a:r>
            <a:r>
              <a:rPr lang="es" sz="1300" b="1">
                <a:solidFill>
                  <a:srgbClr val="FFC100"/>
                </a:solidFill>
                <a:latin typeface="Montserrat"/>
                <a:ea typeface="Montserrat"/>
                <a:cs typeface="Montserrat"/>
                <a:sym typeface="Montserrat"/>
              </a:rPr>
              <a:t>ROAS</a:t>
            </a:r>
            <a:endParaRPr sz="1300" b="1">
              <a:solidFill>
                <a:srgbClr val="FFC100"/>
              </a:solidFill>
              <a:latin typeface="Montserrat"/>
              <a:ea typeface="Montserrat"/>
              <a:cs typeface="Montserrat"/>
              <a:sym typeface="Montserrat"/>
            </a:endParaRPr>
          </a:p>
        </p:txBody>
      </p:sp>
      <p:sp>
        <p:nvSpPr>
          <p:cNvPr id="403" name="Google Shape;403;p37"/>
          <p:cNvSpPr txBox="1"/>
          <p:nvPr/>
        </p:nvSpPr>
        <p:spPr>
          <a:xfrm>
            <a:off x="786100" y="1479100"/>
            <a:ext cx="4128300" cy="10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Problema</a:t>
            </a:r>
            <a:endParaRPr sz="1300" b="1">
              <a:solidFill>
                <a:srgbClr val="FFC100"/>
              </a:solidFill>
              <a:latin typeface="Montserrat"/>
              <a:ea typeface="Montserrat"/>
              <a:cs typeface="Montserrat"/>
              <a:sym typeface="Montserrat"/>
            </a:endParaRPr>
          </a:p>
          <a:p>
            <a:pPr marL="0" lvl="0" indent="0" algn="l" rtl="0">
              <a:spcBef>
                <a:spcPts val="1000"/>
              </a:spcBef>
              <a:spcAft>
                <a:spcPts val="0"/>
              </a:spcAft>
              <a:buNone/>
            </a:pPr>
            <a:r>
              <a:rPr lang="es" sz="1000">
                <a:solidFill>
                  <a:schemeClr val="dk1"/>
                </a:solidFill>
                <a:latin typeface="Montserrat"/>
                <a:ea typeface="Montserrat"/>
                <a:cs typeface="Montserrat"/>
                <a:sym typeface="Montserrat"/>
              </a:rPr>
              <a:t> </a:t>
            </a:r>
            <a:r>
              <a:rPr lang="es" sz="1100">
                <a:solidFill>
                  <a:schemeClr val="dk1"/>
                </a:solidFill>
                <a:latin typeface="Montserrat"/>
                <a:ea typeface="Montserrat"/>
                <a:cs typeface="Montserrat"/>
                <a:sym typeface="Montserrat"/>
              </a:rPr>
              <a:t>Modernizar su modelo de negocios, aprovechar todas las oportunidades que ofrece el mundo digital, posicionar su e-commerce en la web y poder alcanzar el mismo nivel de rentabilidad que tenían sus tiendas físicas.</a:t>
            </a:r>
            <a:endParaRPr sz="1100">
              <a:solidFill>
                <a:schemeClr val="dk1"/>
              </a:solidFill>
              <a:latin typeface="Montserrat"/>
              <a:ea typeface="Montserrat"/>
              <a:cs typeface="Montserrat"/>
              <a:sym typeface="Montserrat"/>
            </a:endParaRPr>
          </a:p>
        </p:txBody>
      </p:sp>
      <p:sp>
        <p:nvSpPr>
          <p:cNvPr id="404" name="Google Shape;404;p37"/>
          <p:cNvSpPr txBox="1"/>
          <p:nvPr/>
        </p:nvSpPr>
        <p:spPr>
          <a:xfrm>
            <a:off x="786100" y="2874400"/>
            <a:ext cx="4128300" cy="11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Objetivos</a:t>
            </a:r>
            <a:endParaRPr sz="1300" b="1">
              <a:solidFill>
                <a:srgbClr val="FFC100"/>
              </a:solidFill>
              <a:latin typeface="Montserrat"/>
              <a:ea typeface="Montserrat"/>
              <a:cs typeface="Montserrat"/>
              <a:sym typeface="Montserrat"/>
            </a:endParaRPr>
          </a:p>
          <a:p>
            <a:pPr marL="269999" lvl="0" indent="-298450" algn="l" rtl="0">
              <a:spcBef>
                <a:spcPts val="100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Posicionar su ecommerce.</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Crecer 10X las cifras de ventas.</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Alcanzar la misma rentabilidad que sus tiendas físicas.</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solidFill>
                <a:schemeClr val="dk1"/>
              </a:solidFill>
              <a:latin typeface="Montserrat"/>
              <a:ea typeface="Montserrat"/>
              <a:cs typeface="Montserrat"/>
              <a:sym typeface="Montserrat"/>
            </a:endParaRPr>
          </a:p>
        </p:txBody>
      </p:sp>
      <p:sp>
        <p:nvSpPr>
          <p:cNvPr id="405" name="Google Shape;405;p37"/>
          <p:cNvSpPr txBox="1"/>
          <p:nvPr/>
        </p:nvSpPr>
        <p:spPr>
          <a:xfrm>
            <a:off x="6494075" y="3109300"/>
            <a:ext cx="21987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+500%</a:t>
            </a:r>
            <a:r>
              <a:rPr lang="es" sz="1300" b="1">
                <a:solidFill>
                  <a:srgbClr val="FFC100"/>
                </a:solidFill>
                <a:latin typeface="Montserrat"/>
                <a:ea typeface="Montserrat"/>
                <a:cs typeface="Montserrat"/>
                <a:sym typeface="Montserrat"/>
              </a:rPr>
              <a:t> ventas </a:t>
            </a:r>
            <a:r>
              <a:rPr lang="es" sz="1300">
                <a:solidFill>
                  <a:schemeClr val="dk1"/>
                </a:solidFill>
                <a:latin typeface="Montserrat"/>
                <a:ea typeface="Montserrat"/>
                <a:cs typeface="Montserrat"/>
                <a:sym typeface="Montserrat"/>
              </a:rPr>
              <a:t>de cotización web/chat</a:t>
            </a:r>
            <a:endParaRPr sz="1300">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solidFill>
                <a:srgbClr val="FFC100"/>
              </a:solidFill>
              <a:latin typeface="Montserrat"/>
              <a:ea typeface="Montserrat"/>
              <a:cs typeface="Montserrat"/>
              <a:sym typeface="Montserrat"/>
            </a:endParaRPr>
          </a:p>
          <a:p>
            <a:pPr marL="0" lvl="0" indent="0" algn="l" rtl="0">
              <a:spcBef>
                <a:spcPts val="0"/>
              </a:spcBef>
              <a:spcAft>
                <a:spcPts val="0"/>
              </a:spcAft>
              <a:buNone/>
            </a:pPr>
            <a:endParaRPr sz="1300">
              <a:solidFill>
                <a:schemeClr val="dk1"/>
              </a:solidFill>
              <a:latin typeface="Montserrat"/>
              <a:ea typeface="Montserrat"/>
              <a:cs typeface="Montserrat"/>
              <a:sym typeface="Montserrat"/>
            </a:endParaRPr>
          </a:p>
        </p:txBody>
      </p:sp>
      <p:pic>
        <p:nvPicPr>
          <p:cNvPr id="406" name="Google Shape;406;p37"/>
          <p:cNvPicPr preferRelativeResize="0"/>
          <p:nvPr/>
        </p:nvPicPr>
        <p:blipFill>
          <a:blip r:embed="rId4">
            <a:alphaModFix/>
          </a:blip>
          <a:stretch>
            <a:fillRect/>
          </a:stretch>
        </p:blipFill>
        <p:spPr>
          <a:xfrm>
            <a:off x="5615888" y="3007899"/>
            <a:ext cx="764300" cy="764325"/>
          </a:xfrm>
          <a:prstGeom prst="rect">
            <a:avLst/>
          </a:prstGeom>
          <a:noFill/>
          <a:ln>
            <a:noFill/>
          </a:ln>
        </p:spPr>
      </p:pic>
      <p:pic>
        <p:nvPicPr>
          <p:cNvPr id="407" name="Google Shape;407;p37"/>
          <p:cNvPicPr preferRelativeResize="0"/>
          <p:nvPr/>
        </p:nvPicPr>
        <p:blipFill>
          <a:blip r:embed="rId5">
            <a:alphaModFix/>
          </a:blip>
          <a:stretch>
            <a:fillRect/>
          </a:stretch>
        </p:blipFill>
        <p:spPr>
          <a:xfrm>
            <a:off x="5523949" y="1100038"/>
            <a:ext cx="867900" cy="867900"/>
          </a:xfrm>
          <a:prstGeom prst="rect">
            <a:avLst/>
          </a:prstGeom>
          <a:noFill/>
          <a:ln>
            <a:noFill/>
          </a:ln>
        </p:spPr>
      </p:pic>
      <p:pic>
        <p:nvPicPr>
          <p:cNvPr id="408" name="Google Shape;408;p37"/>
          <p:cNvPicPr preferRelativeResize="0"/>
          <p:nvPr/>
        </p:nvPicPr>
        <p:blipFill>
          <a:blip r:embed="rId6">
            <a:alphaModFix/>
          </a:blip>
          <a:stretch>
            <a:fillRect/>
          </a:stretch>
        </p:blipFill>
        <p:spPr>
          <a:xfrm>
            <a:off x="5589313" y="2051290"/>
            <a:ext cx="817425" cy="817446"/>
          </a:xfrm>
          <a:prstGeom prst="rect">
            <a:avLst/>
          </a:prstGeom>
          <a:noFill/>
          <a:ln>
            <a:noFill/>
          </a:ln>
        </p:spPr>
      </p:pic>
      <p:pic>
        <p:nvPicPr>
          <p:cNvPr id="409" name="Google Shape;409;p37"/>
          <p:cNvPicPr preferRelativeResize="0"/>
          <p:nvPr/>
        </p:nvPicPr>
        <p:blipFill>
          <a:blip r:embed="rId7">
            <a:alphaModFix/>
          </a:blip>
          <a:stretch>
            <a:fillRect/>
          </a:stretch>
        </p:blipFill>
        <p:spPr>
          <a:xfrm>
            <a:off x="5575750" y="3911400"/>
            <a:ext cx="764300" cy="764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5" name="Google Shape;415;p38"/>
          <p:cNvSpPr txBox="1"/>
          <p:nvPr/>
        </p:nvSpPr>
        <p:spPr>
          <a:xfrm>
            <a:off x="259175" y="400500"/>
            <a:ext cx="86511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rgbClr val="434343"/>
                </a:solidFill>
                <a:latin typeface="Montserrat"/>
                <a:ea typeface="Montserrat"/>
                <a:cs typeface="Montserrat"/>
                <a:sym typeface="Montserrat"/>
              </a:rPr>
              <a:t>Campaña </a:t>
            </a:r>
            <a:r>
              <a:rPr lang="es" sz="3000">
                <a:solidFill>
                  <a:srgbClr val="FFC100"/>
                </a:solidFill>
                <a:latin typeface="Montserrat"/>
                <a:ea typeface="Montserrat"/>
                <a:cs typeface="Montserrat"/>
                <a:sym typeface="Montserrat"/>
              </a:rPr>
              <a:t>de Mexfon</a:t>
            </a:r>
            <a:endParaRPr sz="3000">
              <a:solidFill>
                <a:srgbClr val="FFC100"/>
              </a:solidFill>
              <a:latin typeface="Montserrat"/>
              <a:ea typeface="Montserrat"/>
              <a:cs typeface="Montserrat"/>
              <a:sym typeface="Montserrat"/>
            </a:endParaRPr>
          </a:p>
        </p:txBody>
      </p:sp>
      <p:sp>
        <p:nvSpPr>
          <p:cNvPr id="416" name="Google Shape;416;p38"/>
          <p:cNvSpPr txBox="1"/>
          <p:nvPr/>
        </p:nvSpPr>
        <p:spPr>
          <a:xfrm>
            <a:off x="6494075" y="1285550"/>
            <a:ext cx="19749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Montserrat"/>
                <a:ea typeface="Montserrat"/>
                <a:cs typeface="Montserrat"/>
                <a:sym typeface="Montserrat"/>
              </a:rPr>
              <a:t>+7.352</a:t>
            </a:r>
            <a:endParaRPr sz="13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s" sz="1300" b="1">
                <a:solidFill>
                  <a:srgbClr val="FFC100"/>
                </a:solidFill>
                <a:latin typeface="Montserrat"/>
                <a:ea typeface="Montserrat"/>
                <a:cs typeface="Montserrat"/>
                <a:sym typeface="Montserrat"/>
              </a:rPr>
              <a:t>Conversaciones</a:t>
            </a:r>
            <a:endParaRPr sz="1300" b="1">
              <a:solidFill>
                <a:srgbClr val="FFC100"/>
              </a:solidFill>
              <a:latin typeface="Montserrat"/>
              <a:ea typeface="Montserrat"/>
              <a:cs typeface="Montserrat"/>
              <a:sym typeface="Montserrat"/>
            </a:endParaRPr>
          </a:p>
          <a:p>
            <a:pPr marL="0" lvl="0" indent="0" algn="l" rtl="0">
              <a:spcBef>
                <a:spcPts val="0"/>
              </a:spcBef>
              <a:spcAft>
                <a:spcPts val="0"/>
              </a:spcAft>
              <a:buNone/>
            </a:pPr>
            <a:endParaRPr sz="1300" b="1">
              <a:solidFill>
                <a:srgbClr val="FFC100"/>
              </a:solidFill>
              <a:latin typeface="Montserrat"/>
              <a:ea typeface="Montserrat"/>
              <a:cs typeface="Montserrat"/>
              <a:sym typeface="Montserrat"/>
            </a:endParaRPr>
          </a:p>
        </p:txBody>
      </p:sp>
      <p:sp>
        <p:nvSpPr>
          <p:cNvPr id="417" name="Google Shape;417;p38"/>
          <p:cNvSpPr txBox="1"/>
          <p:nvPr/>
        </p:nvSpPr>
        <p:spPr>
          <a:xfrm>
            <a:off x="6494075" y="2188600"/>
            <a:ext cx="21819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Montserrat"/>
                <a:ea typeface="Montserrat"/>
                <a:cs typeface="Montserrat"/>
                <a:sym typeface="Montserrat"/>
              </a:rPr>
              <a:t>744 </a:t>
            </a:r>
            <a:r>
              <a:rPr lang="es" sz="1300" b="1">
                <a:solidFill>
                  <a:srgbClr val="FFC100"/>
                </a:solidFill>
                <a:latin typeface="Montserrat"/>
                <a:ea typeface="Montserrat"/>
                <a:cs typeface="Montserrat"/>
                <a:sym typeface="Montserrat"/>
              </a:rPr>
              <a:t>ventas en tráfico</a:t>
            </a:r>
            <a:endParaRPr sz="1300" b="1">
              <a:solidFill>
                <a:srgbClr val="FFC100"/>
              </a:solidFill>
              <a:latin typeface="Montserrat"/>
              <a:ea typeface="Montserrat"/>
              <a:cs typeface="Montserrat"/>
              <a:sym typeface="Montserrat"/>
            </a:endParaRPr>
          </a:p>
          <a:p>
            <a:pPr marL="0" lvl="0" indent="0" algn="l" rtl="0">
              <a:spcBef>
                <a:spcPts val="0"/>
              </a:spcBef>
              <a:spcAft>
                <a:spcPts val="0"/>
              </a:spcAft>
              <a:buNone/>
            </a:pPr>
            <a:endParaRPr sz="1300">
              <a:solidFill>
                <a:schemeClr val="dk1"/>
              </a:solidFill>
              <a:latin typeface="Montserrat"/>
              <a:ea typeface="Montserrat"/>
              <a:cs typeface="Montserrat"/>
              <a:sym typeface="Montserrat"/>
            </a:endParaRPr>
          </a:p>
        </p:txBody>
      </p:sp>
      <p:sp>
        <p:nvSpPr>
          <p:cNvPr id="418" name="Google Shape;418;p38"/>
          <p:cNvSpPr txBox="1"/>
          <p:nvPr/>
        </p:nvSpPr>
        <p:spPr>
          <a:xfrm>
            <a:off x="6494075" y="4130000"/>
            <a:ext cx="19749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chemeClr val="dk1"/>
                </a:solidFill>
                <a:latin typeface="Montserrat"/>
                <a:ea typeface="Montserrat"/>
                <a:cs typeface="Montserrat"/>
                <a:sym typeface="Montserrat"/>
              </a:rPr>
              <a:t>+838.335</a:t>
            </a:r>
            <a:r>
              <a:rPr lang="es" sz="1300" b="1">
                <a:solidFill>
                  <a:srgbClr val="FFC100"/>
                </a:solidFill>
                <a:latin typeface="Montserrat"/>
                <a:ea typeface="Montserrat"/>
                <a:cs typeface="Montserrat"/>
                <a:sym typeface="Montserrat"/>
              </a:rPr>
              <a:t> de alcance</a:t>
            </a:r>
            <a:endParaRPr sz="1300">
              <a:solidFill>
                <a:schemeClr val="dk1"/>
              </a:solidFill>
              <a:latin typeface="Montserrat"/>
              <a:ea typeface="Montserrat"/>
              <a:cs typeface="Montserrat"/>
              <a:sym typeface="Montserrat"/>
            </a:endParaRPr>
          </a:p>
        </p:txBody>
      </p:sp>
      <p:sp>
        <p:nvSpPr>
          <p:cNvPr id="419" name="Google Shape;419;p38"/>
          <p:cNvSpPr txBox="1"/>
          <p:nvPr/>
        </p:nvSpPr>
        <p:spPr>
          <a:xfrm>
            <a:off x="786100" y="14791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Problema</a:t>
            </a:r>
            <a:endParaRPr sz="1300" b="1">
              <a:solidFill>
                <a:srgbClr val="FFC100"/>
              </a:solidFill>
              <a:latin typeface="Montserrat"/>
              <a:ea typeface="Montserrat"/>
              <a:cs typeface="Montserrat"/>
              <a:sym typeface="Montserrat"/>
            </a:endParaRPr>
          </a:p>
          <a:p>
            <a:pPr marL="0" lvl="0" indent="0" algn="l" rtl="0">
              <a:spcBef>
                <a:spcPts val="1000"/>
              </a:spcBef>
              <a:spcAft>
                <a:spcPts val="0"/>
              </a:spcAft>
              <a:buNone/>
            </a:pPr>
            <a:r>
              <a:rPr lang="es" sz="1100">
                <a:solidFill>
                  <a:schemeClr val="dk1"/>
                </a:solidFill>
                <a:latin typeface="Montserrat"/>
                <a:ea typeface="Montserrat"/>
                <a:cs typeface="Montserrat"/>
                <a:sym typeface="Montserrat"/>
              </a:rPr>
              <a:t>ejecutar campañas publicitarias y gestionar sus redes sociales, siendo una compañía que busca llegar a cada rincón del país</a:t>
            </a:r>
            <a:endParaRPr sz="1100">
              <a:solidFill>
                <a:schemeClr val="dk1"/>
              </a:solidFill>
              <a:latin typeface="Montserrat"/>
              <a:ea typeface="Montserrat"/>
              <a:cs typeface="Montserrat"/>
              <a:sym typeface="Montserrat"/>
            </a:endParaRPr>
          </a:p>
        </p:txBody>
      </p:sp>
      <p:sp>
        <p:nvSpPr>
          <p:cNvPr id="420" name="Google Shape;420;p38"/>
          <p:cNvSpPr txBox="1"/>
          <p:nvPr/>
        </p:nvSpPr>
        <p:spPr>
          <a:xfrm>
            <a:off x="786100" y="2874400"/>
            <a:ext cx="41283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Objetivos</a:t>
            </a:r>
            <a:endParaRPr sz="1300" b="1">
              <a:solidFill>
                <a:srgbClr val="FFC100"/>
              </a:solidFill>
              <a:latin typeface="Montserrat"/>
              <a:ea typeface="Montserrat"/>
              <a:cs typeface="Montserrat"/>
              <a:sym typeface="Montserrat"/>
            </a:endParaRPr>
          </a:p>
          <a:p>
            <a:pPr marL="269999" lvl="0" indent="-298450" algn="l" rtl="0">
              <a:spcBef>
                <a:spcPts val="100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Desarrollar esfuerzos de marketing digital orientados a conseguir ventas con un costo de 250 MXN.</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Generar estrategias de posicionamiento en el mercado.</a:t>
            </a:r>
            <a:endParaRPr sz="1100">
              <a:solidFill>
                <a:schemeClr val="dk1"/>
              </a:solidFill>
              <a:latin typeface="Montserrat"/>
              <a:ea typeface="Montserrat"/>
              <a:cs typeface="Montserrat"/>
              <a:sym typeface="Montserrat"/>
            </a:endParaRPr>
          </a:p>
          <a:p>
            <a:pPr marL="269999" lvl="0" indent="-298450" algn="l" rtl="0">
              <a:spcBef>
                <a:spcPts val="0"/>
              </a:spcBef>
              <a:spcAft>
                <a:spcPts val="0"/>
              </a:spcAft>
              <a:buClr>
                <a:schemeClr val="dk1"/>
              </a:buClr>
              <a:buSzPts val="1100"/>
              <a:buFont typeface="Montserrat"/>
              <a:buChar char="-"/>
            </a:pPr>
            <a:r>
              <a:rPr lang="es" sz="1100">
                <a:solidFill>
                  <a:schemeClr val="dk1"/>
                </a:solidFill>
                <a:latin typeface="Montserrat"/>
                <a:ea typeface="Montserrat"/>
                <a:cs typeface="Montserrat"/>
                <a:sym typeface="Montserrat"/>
              </a:rPr>
              <a:t>Generación de recompra y recarga a través de los canales digitales.</a:t>
            </a:r>
            <a:endParaRPr sz="1100">
              <a:solidFill>
                <a:schemeClr val="dk1"/>
              </a:solidFill>
              <a:latin typeface="Montserrat"/>
              <a:ea typeface="Montserrat"/>
              <a:cs typeface="Montserrat"/>
              <a:sym typeface="Montserrat"/>
            </a:endParaRPr>
          </a:p>
        </p:txBody>
      </p:sp>
      <p:sp>
        <p:nvSpPr>
          <p:cNvPr id="421" name="Google Shape;421;p38"/>
          <p:cNvSpPr txBox="1"/>
          <p:nvPr/>
        </p:nvSpPr>
        <p:spPr>
          <a:xfrm>
            <a:off x="6494075" y="3184300"/>
            <a:ext cx="21819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FFC100"/>
                </a:solidFill>
                <a:latin typeface="Montserrat"/>
                <a:ea typeface="Montserrat"/>
                <a:cs typeface="Montserrat"/>
                <a:sym typeface="Montserrat"/>
              </a:rPr>
              <a:t>CPA  </a:t>
            </a:r>
            <a:r>
              <a:rPr lang="es" sz="1300">
                <a:solidFill>
                  <a:schemeClr val="dk1"/>
                </a:solidFill>
                <a:latin typeface="Montserrat"/>
                <a:ea typeface="Montserrat"/>
                <a:cs typeface="Montserrat"/>
                <a:sym typeface="Montserrat"/>
              </a:rPr>
              <a:t>235,630 MXN</a:t>
            </a:r>
            <a:endParaRPr sz="1300">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solidFill>
                <a:srgbClr val="FFC100"/>
              </a:solidFill>
              <a:latin typeface="Montserrat"/>
              <a:ea typeface="Montserrat"/>
              <a:cs typeface="Montserrat"/>
              <a:sym typeface="Montserrat"/>
            </a:endParaRPr>
          </a:p>
          <a:p>
            <a:pPr marL="0" lvl="0" indent="0" algn="l" rtl="0">
              <a:spcBef>
                <a:spcPts val="0"/>
              </a:spcBef>
              <a:spcAft>
                <a:spcPts val="0"/>
              </a:spcAft>
              <a:buNone/>
            </a:pPr>
            <a:endParaRPr sz="1300">
              <a:solidFill>
                <a:schemeClr val="dk1"/>
              </a:solidFill>
              <a:latin typeface="Montserrat"/>
              <a:ea typeface="Montserrat"/>
              <a:cs typeface="Montserrat"/>
              <a:sym typeface="Montserrat"/>
            </a:endParaRPr>
          </a:p>
        </p:txBody>
      </p:sp>
      <p:pic>
        <p:nvPicPr>
          <p:cNvPr id="422" name="Google Shape;422;p38"/>
          <p:cNvPicPr preferRelativeResize="0"/>
          <p:nvPr/>
        </p:nvPicPr>
        <p:blipFill>
          <a:blip r:embed="rId4">
            <a:alphaModFix/>
          </a:blip>
          <a:stretch>
            <a:fillRect/>
          </a:stretch>
        </p:blipFill>
        <p:spPr>
          <a:xfrm>
            <a:off x="5615888" y="3007899"/>
            <a:ext cx="764300" cy="764325"/>
          </a:xfrm>
          <a:prstGeom prst="rect">
            <a:avLst/>
          </a:prstGeom>
          <a:noFill/>
          <a:ln>
            <a:noFill/>
          </a:ln>
        </p:spPr>
      </p:pic>
      <p:pic>
        <p:nvPicPr>
          <p:cNvPr id="423" name="Google Shape;423;p38"/>
          <p:cNvPicPr preferRelativeResize="0"/>
          <p:nvPr/>
        </p:nvPicPr>
        <p:blipFill>
          <a:blip r:embed="rId5">
            <a:alphaModFix/>
          </a:blip>
          <a:stretch>
            <a:fillRect/>
          </a:stretch>
        </p:blipFill>
        <p:spPr>
          <a:xfrm>
            <a:off x="5523949" y="1100038"/>
            <a:ext cx="867900" cy="867900"/>
          </a:xfrm>
          <a:prstGeom prst="rect">
            <a:avLst/>
          </a:prstGeom>
          <a:noFill/>
          <a:ln>
            <a:noFill/>
          </a:ln>
        </p:spPr>
      </p:pic>
      <p:pic>
        <p:nvPicPr>
          <p:cNvPr id="424" name="Google Shape;424;p38"/>
          <p:cNvPicPr preferRelativeResize="0"/>
          <p:nvPr/>
        </p:nvPicPr>
        <p:blipFill>
          <a:blip r:embed="rId6">
            <a:alphaModFix/>
          </a:blip>
          <a:stretch>
            <a:fillRect/>
          </a:stretch>
        </p:blipFill>
        <p:spPr>
          <a:xfrm>
            <a:off x="5589313" y="2051290"/>
            <a:ext cx="817425" cy="817446"/>
          </a:xfrm>
          <a:prstGeom prst="rect">
            <a:avLst/>
          </a:prstGeom>
          <a:noFill/>
          <a:ln>
            <a:noFill/>
          </a:ln>
        </p:spPr>
      </p:pic>
      <p:pic>
        <p:nvPicPr>
          <p:cNvPr id="425" name="Google Shape;425;p38"/>
          <p:cNvPicPr preferRelativeResize="0"/>
          <p:nvPr/>
        </p:nvPicPr>
        <p:blipFill>
          <a:blip r:embed="rId7">
            <a:alphaModFix/>
          </a:blip>
          <a:stretch>
            <a:fillRect/>
          </a:stretch>
        </p:blipFill>
        <p:spPr>
          <a:xfrm>
            <a:off x="5575750" y="3911400"/>
            <a:ext cx="764300" cy="76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flipH="1">
            <a:off x="-1" y="0"/>
            <a:ext cx="9144000" cy="5143500"/>
          </a:xfrm>
          <a:prstGeom prst="rect">
            <a:avLst/>
          </a:prstGeom>
          <a:noFill/>
          <a:ln>
            <a:noFill/>
          </a:ln>
        </p:spPr>
      </p:pic>
      <p:pic>
        <p:nvPicPr>
          <p:cNvPr id="105" name="Google Shape;105;p17"/>
          <p:cNvPicPr preferRelativeResize="0"/>
          <p:nvPr/>
        </p:nvPicPr>
        <p:blipFill rotWithShape="1">
          <a:blip r:embed="rId4">
            <a:alphaModFix/>
          </a:blip>
          <a:srcRect l="11278" t="11927" r="10401" b="13755"/>
          <a:stretch/>
        </p:blipFill>
        <p:spPr>
          <a:xfrm flipH="1">
            <a:off x="2597323" y="0"/>
            <a:ext cx="6746174" cy="3822374"/>
          </a:xfrm>
          <a:prstGeom prst="rect">
            <a:avLst/>
          </a:prstGeom>
          <a:noFill/>
          <a:ln>
            <a:noFill/>
          </a:ln>
        </p:spPr>
      </p:pic>
      <p:sp>
        <p:nvSpPr>
          <p:cNvPr id="106" name="Google Shape;106;p17"/>
          <p:cNvSpPr txBox="1"/>
          <p:nvPr/>
        </p:nvSpPr>
        <p:spPr>
          <a:xfrm>
            <a:off x="5074150" y="1566575"/>
            <a:ext cx="3248400" cy="3576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s" sz="900">
                <a:solidFill>
                  <a:schemeClr val="dk1"/>
                </a:solidFill>
                <a:latin typeface="Montserrat"/>
                <a:ea typeface="Montserrat"/>
                <a:cs typeface="Montserrat"/>
                <a:sym typeface="Montserrat"/>
              </a:rPr>
              <a:t>En un entorno donde la prevención y la confianza son esenciales, SAPI Seguridad se ha consolidado durante más de 25 años como referente en la protección de personas, bienes y empresas en México. Con una oferta que integra guardias altamente capacitados, custodias especializadas, monitoreo satelital y soluciones tecnológicas de vanguardia, la compañía garantiza tranquilidad a sus clientes mediante procesos rigurosos de selección, capacitación continua y respuesta inmediata.</a:t>
            </a:r>
            <a:endParaRPr sz="900">
              <a:solidFill>
                <a:schemeClr val="dk1"/>
              </a:solidFill>
              <a:latin typeface="Montserrat"/>
              <a:ea typeface="Montserrat"/>
              <a:cs typeface="Montserrat"/>
              <a:sym typeface="Montserrat"/>
            </a:endParaRPr>
          </a:p>
          <a:p>
            <a:pPr marL="0" lvl="0" indent="0" algn="just" rtl="0">
              <a:lnSpc>
                <a:spcPct val="100000"/>
              </a:lnSpc>
              <a:spcBef>
                <a:spcPts val="1100"/>
              </a:spcBef>
              <a:spcAft>
                <a:spcPts val="1100"/>
              </a:spcAft>
              <a:buClr>
                <a:schemeClr val="dk1"/>
              </a:buClr>
              <a:buSzPts val="1100"/>
              <a:buFont typeface="Arial"/>
              <a:buNone/>
            </a:pPr>
            <a:r>
              <a:rPr lang="es" sz="900">
                <a:solidFill>
                  <a:schemeClr val="dk1"/>
                </a:solidFill>
                <a:latin typeface="Montserrat"/>
                <a:ea typeface="Montserrat"/>
                <a:cs typeface="Montserrat"/>
                <a:sym typeface="Montserrat"/>
              </a:rPr>
              <a:t>Nuestra propuesta busca potenciar esta solidez y trayectoria, alineando la comunicación y las acciones estratégicas con el nivel de excelencia que distingue a SAPI Seguridad, para seguir construyendo valor en un mercado laboral cada vez más exigente y competitivo. Consiguiendo incrementar la cantidad de postulantes a través de marketing digital.</a:t>
            </a:r>
            <a:endParaRPr sz="900">
              <a:solidFill>
                <a:schemeClr val="dk1"/>
              </a:solidFill>
              <a:latin typeface="Montserrat"/>
              <a:ea typeface="Montserrat"/>
              <a:cs typeface="Montserrat"/>
              <a:sym typeface="Montserrat"/>
            </a:endParaRPr>
          </a:p>
        </p:txBody>
      </p:sp>
      <p:sp>
        <p:nvSpPr>
          <p:cNvPr id="107" name="Google Shape;107;p17"/>
          <p:cNvSpPr txBox="1"/>
          <p:nvPr/>
        </p:nvSpPr>
        <p:spPr>
          <a:xfrm>
            <a:off x="4417300" y="393450"/>
            <a:ext cx="4562100" cy="11781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s" sz="2900">
                <a:solidFill>
                  <a:schemeClr val="dk2"/>
                </a:solidFill>
                <a:latin typeface="Montserrat"/>
                <a:ea typeface="Montserrat"/>
                <a:cs typeface="Montserrat"/>
                <a:sym typeface="Montserrat"/>
              </a:rPr>
              <a:t>Nuestro </a:t>
            </a:r>
            <a:endParaRPr sz="2900">
              <a:solidFill>
                <a:schemeClr val="dk2"/>
              </a:solidFill>
              <a:latin typeface="Montserrat"/>
              <a:ea typeface="Montserrat"/>
              <a:cs typeface="Montserrat"/>
              <a:sym typeface="Montserrat"/>
            </a:endParaRPr>
          </a:p>
          <a:p>
            <a:pPr marL="0" lvl="0" indent="0" algn="ctr" rtl="0">
              <a:lnSpc>
                <a:spcPct val="120000"/>
              </a:lnSpc>
              <a:spcBef>
                <a:spcPts val="0"/>
              </a:spcBef>
              <a:spcAft>
                <a:spcPts val="0"/>
              </a:spcAft>
              <a:buNone/>
            </a:pPr>
            <a:r>
              <a:rPr lang="es" sz="2900">
                <a:solidFill>
                  <a:srgbClr val="FFC100"/>
                </a:solidFill>
                <a:latin typeface="Montserrat"/>
                <a:ea typeface="Montserrat"/>
                <a:cs typeface="Montserrat"/>
                <a:sym typeface="Montserrat"/>
              </a:rPr>
              <a:t>entendimiento </a:t>
            </a:r>
            <a:endParaRPr sz="2900">
              <a:solidFill>
                <a:srgbClr val="FFC100"/>
              </a:solidFill>
              <a:latin typeface="Montserrat"/>
              <a:ea typeface="Montserrat"/>
              <a:cs typeface="Montserrat"/>
              <a:sym typeface="Montserrat"/>
            </a:endParaRPr>
          </a:p>
        </p:txBody>
      </p:sp>
      <p:pic>
        <p:nvPicPr>
          <p:cNvPr id="108" name="Google Shape;108;p17"/>
          <p:cNvPicPr preferRelativeResize="0"/>
          <p:nvPr/>
        </p:nvPicPr>
        <p:blipFill>
          <a:blip r:embed="rId5">
            <a:alphaModFix/>
          </a:blip>
          <a:stretch>
            <a:fillRect/>
          </a:stretch>
        </p:blipFill>
        <p:spPr>
          <a:xfrm>
            <a:off x="404875" y="1009650"/>
            <a:ext cx="3124200" cy="312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0" y="0"/>
            <a:ext cx="9144000" cy="5143489"/>
          </a:xfrm>
          <a:prstGeom prst="rect">
            <a:avLst/>
          </a:prstGeom>
          <a:noFill/>
          <a:ln>
            <a:noFill/>
          </a:ln>
        </p:spPr>
      </p:pic>
      <p:sp>
        <p:nvSpPr>
          <p:cNvPr id="114" name="Google Shape;114;p18"/>
          <p:cNvSpPr txBox="1"/>
          <p:nvPr/>
        </p:nvSpPr>
        <p:spPr>
          <a:xfrm>
            <a:off x="0" y="2155275"/>
            <a:ext cx="9144000" cy="6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200">
                <a:solidFill>
                  <a:schemeClr val="dk2"/>
                </a:solidFill>
                <a:latin typeface="Montserrat"/>
                <a:ea typeface="Montserrat"/>
                <a:cs typeface="Montserrat"/>
                <a:sym typeface="Montserrat"/>
              </a:rPr>
              <a:t>How to </a:t>
            </a:r>
            <a:r>
              <a:rPr lang="es" sz="3200">
                <a:solidFill>
                  <a:srgbClr val="FFC100"/>
                </a:solidFill>
                <a:latin typeface="Montserrat"/>
                <a:ea typeface="Montserrat"/>
                <a:cs typeface="Montserrat"/>
                <a:sym typeface="Montserrat"/>
              </a:rPr>
              <a:t>Win?</a:t>
            </a:r>
            <a:endParaRPr sz="3200">
              <a:solidFill>
                <a:srgbClr val="FFC100"/>
              </a:solidFill>
              <a:latin typeface="Montserrat"/>
              <a:ea typeface="Montserrat"/>
              <a:cs typeface="Montserrat"/>
              <a:sym typeface="Montserrat"/>
            </a:endParaRPr>
          </a:p>
          <a:p>
            <a:pPr marL="0" lvl="0" indent="0" algn="ctr" rtl="0">
              <a:lnSpc>
                <a:spcPct val="115000"/>
              </a:lnSpc>
              <a:spcBef>
                <a:spcPts val="0"/>
              </a:spcBef>
              <a:spcAft>
                <a:spcPts val="1100"/>
              </a:spcAft>
              <a:buNone/>
            </a:pPr>
            <a:endParaRPr sz="3200">
              <a:solidFill>
                <a:schemeClr val="dk1"/>
              </a:solidFill>
              <a:latin typeface="Montserrat"/>
              <a:ea typeface="Montserrat"/>
              <a:cs typeface="Montserrat"/>
              <a:sym typeface="Montserrat"/>
            </a:endParaRPr>
          </a:p>
        </p:txBody>
      </p:sp>
      <p:pic>
        <p:nvPicPr>
          <p:cNvPr id="115" name="Google Shape;115;p18"/>
          <p:cNvPicPr preferRelativeResize="0"/>
          <p:nvPr/>
        </p:nvPicPr>
        <p:blipFill>
          <a:blip r:embed="rId4">
            <a:alphaModFix/>
          </a:blip>
          <a:stretch>
            <a:fillRect/>
          </a:stretch>
        </p:blipFill>
        <p:spPr>
          <a:xfrm>
            <a:off x="4030551" y="90200"/>
            <a:ext cx="1082875" cy="4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flipH="1">
            <a:off x="-1" y="0"/>
            <a:ext cx="9144000" cy="5143500"/>
          </a:xfrm>
          <a:prstGeom prst="rect">
            <a:avLst/>
          </a:prstGeom>
          <a:noFill/>
          <a:ln>
            <a:noFill/>
          </a:ln>
        </p:spPr>
      </p:pic>
      <p:pic>
        <p:nvPicPr>
          <p:cNvPr id="121" name="Google Shape;121;p19"/>
          <p:cNvPicPr preferRelativeResize="0"/>
          <p:nvPr/>
        </p:nvPicPr>
        <p:blipFill rotWithShape="1">
          <a:blip r:embed="rId4">
            <a:alphaModFix/>
          </a:blip>
          <a:srcRect l="11278" t="11927" r="10401" b="13755"/>
          <a:stretch/>
        </p:blipFill>
        <p:spPr>
          <a:xfrm flipH="1">
            <a:off x="2559648" y="0"/>
            <a:ext cx="6746174" cy="3822374"/>
          </a:xfrm>
          <a:prstGeom prst="rect">
            <a:avLst/>
          </a:prstGeom>
          <a:noFill/>
          <a:ln>
            <a:noFill/>
          </a:ln>
        </p:spPr>
      </p:pic>
      <p:sp>
        <p:nvSpPr>
          <p:cNvPr id="122" name="Google Shape;122;p19"/>
          <p:cNvSpPr txBox="1"/>
          <p:nvPr/>
        </p:nvSpPr>
        <p:spPr>
          <a:xfrm>
            <a:off x="5116200" y="1258450"/>
            <a:ext cx="3248400" cy="30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900">
                <a:solidFill>
                  <a:schemeClr val="dk2"/>
                </a:solidFill>
                <a:latin typeface="Montserrat"/>
                <a:ea typeface="Montserrat"/>
                <a:cs typeface="Montserrat"/>
                <a:sym typeface="Montserrat"/>
              </a:rPr>
              <a:t>Nuestros </a:t>
            </a:r>
            <a:r>
              <a:rPr lang="es" sz="2900">
                <a:solidFill>
                  <a:srgbClr val="FFC100"/>
                </a:solidFill>
                <a:latin typeface="Montserrat"/>
                <a:ea typeface="Montserrat"/>
                <a:cs typeface="Montserrat"/>
                <a:sym typeface="Montserrat"/>
              </a:rPr>
              <a:t>Servicios</a:t>
            </a:r>
            <a:endParaRPr sz="2900">
              <a:solidFill>
                <a:srgbClr val="FFC100"/>
              </a:solidFill>
              <a:latin typeface="Montserrat"/>
              <a:ea typeface="Montserrat"/>
              <a:cs typeface="Montserrat"/>
              <a:sym typeface="Montserrat"/>
            </a:endParaRPr>
          </a:p>
          <a:p>
            <a:pPr marL="0" lvl="0" indent="0" algn="just" rtl="0">
              <a:spcBef>
                <a:spcPts val="0"/>
              </a:spcBef>
              <a:spcAft>
                <a:spcPts val="0"/>
              </a:spcAft>
              <a:buNone/>
            </a:pPr>
            <a:endParaRPr sz="2000">
              <a:solidFill>
                <a:srgbClr val="FFC100"/>
              </a:solidFill>
              <a:latin typeface="Montserrat"/>
              <a:ea typeface="Montserrat"/>
              <a:cs typeface="Montserrat"/>
              <a:sym typeface="Montserrat"/>
            </a:endParaRPr>
          </a:p>
          <a:p>
            <a:pPr marL="0" lvl="0" indent="0" algn="just" rtl="0">
              <a:lnSpc>
                <a:spcPct val="115000"/>
              </a:lnSpc>
              <a:spcBef>
                <a:spcPts val="0"/>
              </a:spcBef>
              <a:spcAft>
                <a:spcPts val="0"/>
              </a:spcAft>
              <a:buClr>
                <a:schemeClr val="dk1"/>
              </a:buClr>
              <a:buSzPts val="1100"/>
              <a:buFont typeface="Arial"/>
              <a:buNone/>
            </a:pPr>
            <a:r>
              <a:rPr lang="es" sz="1100">
                <a:solidFill>
                  <a:schemeClr val="dk1"/>
                </a:solidFill>
                <a:latin typeface="Montserrat"/>
                <a:ea typeface="Montserrat"/>
                <a:cs typeface="Montserrat"/>
                <a:sym typeface="Montserrat"/>
              </a:rPr>
              <a:t>Cada persona en nuestro equipo es más que un experto; es un apasionado defensor de tu éxito. Vive la seguridad de contar con un equipo dedicado a impulsar tu marca con conocimientos especializados y una pasión compartida por alcanzar resultados que trascienden el común denominador. No solo colaboramos; construimos juntos el camino hacia el éxito digital.</a:t>
            </a:r>
            <a:endParaRPr sz="1100">
              <a:solidFill>
                <a:schemeClr val="dk1"/>
              </a:solidFill>
              <a:latin typeface="Montserrat"/>
              <a:ea typeface="Montserrat"/>
              <a:cs typeface="Montserrat"/>
              <a:sym typeface="Montserrat"/>
            </a:endParaRPr>
          </a:p>
          <a:p>
            <a:pPr marL="0" lvl="0" indent="0" algn="ctr" rtl="0">
              <a:spcBef>
                <a:spcPts val="1100"/>
              </a:spcBef>
              <a:spcAft>
                <a:spcPts val="0"/>
              </a:spcAft>
              <a:buNone/>
            </a:pPr>
            <a:endParaRPr sz="29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p:nvPr/>
        </p:nvSpPr>
        <p:spPr>
          <a:xfrm>
            <a:off x="0" y="111085"/>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s-ES_tradnl"/>
          </a:p>
        </p:txBody>
      </p:sp>
      <p:pic>
        <p:nvPicPr>
          <p:cNvPr id="129" name="Google Shape;129;p20"/>
          <p:cNvPicPr preferRelativeResize="0"/>
          <p:nvPr/>
        </p:nvPicPr>
        <p:blipFill rotWithShape="1">
          <a:blip r:embed="rId4">
            <a:alphaModFix/>
          </a:blip>
          <a:srcRect t="38076"/>
          <a:stretch/>
        </p:blipFill>
        <p:spPr>
          <a:xfrm>
            <a:off x="16425" y="2784825"/>
            <a:ext cx="9144000" cy="3185001"/>
          </a:xfrm>
          <a:prstGeom prst="rect">
            <a:avLst/>
          </a:prstGeom>
          <a:noFill/>
          <a:ln>
            <a:noFill/>
          </a:ln>
        </p:spPr>
      </p:pic>
      <p:pic>
        <p:nvPicPr>
          <p:cNvPr id="130" name="Google Shape;130;p20"/>
          <p:cNvPicPr preferRelativeResize="0"/>
          <p:nvPr/>
        </p:nvPicPr>
        <p:blipFill rotWithShape="1">
          <a:blip r:embed="rId5">
            <a:alphaModFix/>
          </a:blip>
          <a:srcRect t="14703" b="46984"/>
          <a:stretch/>
        </p:blipFill>
        <p:spPr>
          <a:xfrm>
            <a:off x="-124300" y="-121850"/>
            <a:ext cx="9392599" cy="2398325"/>
          </a:xfrm>
          <a:prstGeom prst="rect">
            <a:avLst/>
          </a:prstGeom>
          <a:noFill/>
          <a:ln>
            <a:noFill/>
          </a:ln>
          <a:effectLst>
            <a:outerShdw blurRad="600075" dist="57150" dir="5400000" algn="bl" rotWithShape="0">
              <a:srgbClr val="000000">
                <a:alpha val="30000"/>
              </a:srgbClr>
            </a:outerShdw>
          </a:effectLst>
        </p:spPr>
      </p:pic>
      <p:cxnSp>
        <p:nvCxnSpPr>
          <p:cNvPr id="131" name="Google Shape;131;p20"/>
          <p:cNvCxnSpPr/>
          <p:nvPr/>
        </p:nvCxnSpPr>
        <p:spPr>
          <a:xfrm>
            <a:off x="4231550" y="2607469"/>
            <a:ext cx="681000" cy="0"/>
          </a:xfrm>
          <a:prstGeom prst="straightConnector1">
            <a:avLst/>
          </a:prstGeom>
          <a:noFill/>
          <a:ln w="142875" cap="flat" cmpd="sng">
            <a:solidFill>
              <a:srgbClr val="FFBF00"/>
            </a:solidFill>
            <a:prstDash val="solid"/>
            <a:round/>
            <a:headEnd type="none" w="sm" len="sm"/>
            <a:tailEnd type="none" w="sm" len="sm"/>
          </a:ln>
        </p:spPr>
      </p:cxnSp>
      <p:sp>
        <p:nvSpPr>
          <p:cNvPr id="132" name="Google Shape;132;p20"/>
          <p:cNvSpPr txBox="1"/>
          <p:nvPr/>
        </p:nvSpPr>
        <p:spPr>
          <a:xfrm>
            <a:off x="1726435" y="2938463"/>
            <a:ext cx="5691300" cy="403200"/>
          </a:xfrm>
          <a:prstGeom prst="rect">
            <a:avLst/>
          </a:prstGeom>
          <a:noFill/>
          <a:ln>
            <a:noFill/>
          </a:ln>
        </p:spPr>
        <p:txBody>
          <a:bodyPr spcFirstLastPara="1" wrap="square" lIns="0" tIns="0" rIns="0" bIns="0" anchor="t" anchorCtr="0">
            <a:spAutoFit/>
          </a:bodyPr>
          <a:lstStyle/>
          <a:p>
            <a:pPr marL="0" lvl="0" indent="0" algn="ctr" rtl="0">
              <a:lnSpc>
                <a:spcPct val="97000"/>
              </a:lnSpc>
              <a:spcBef>
                <a:spcPts val="0"/>
              </a:spcBef>
              <a:spcAft>
                <a:spcPts val="0"/>
              </a:spcAft>
              <a:buSzPts val="1100"/>
              <a:buNone/>
            </a:pPr>
            <a:r>
              <a:rPr lang="es" sz="2700">
                <a:solidFill>
                  <a:srgbClr val="434343"/>
                </a:solidFill>
                <a:latin typeface="Montserrat"/>
                <a:ea typeface="Montserrat"/>
                <a:cs typeface="Montserrat"/>
                <a:sym typeface="Montserrat"/>
              </a:rPr>
              <a:t>Social Media </a:t>
            </a:r>
            <a:r>
              <a:rPr lang="es" sz="2700">
                <a:solidFill>
                  <a:srgbClr val="FFBF00"/>
                </a:solidFill>
                <a:latin typeface="Montserrat"/>
                <a:ea typeface="Montserrat"/>
                <a:cs typeface="Montserrat"/>
                <a:sym typeface="Montserrat"/>
              </a:rPr>
              <a:t>Management</a:t>
            </a:r>
            <a:endParaRPr sz="2700">
              <a:solidFill>
                <a:srgbClr val="FFBF00"/>
              </a:solidFill>
              <a:latin typeface="Montserrat"/>
              <a:ea typeface="Montserrat"/>
              <a:cs typeface="Montserrat"/>
              <a:sym typeface="Montserrat"/>
            </a:endParaRPr>
          </a:p>
        </p:txBody>
      </p:sp>
      <p:sp>
        <p:nvSpPr>
          <p:cNvPr id="133" name="Google Shape;133;p20"/>
          <p:cNvSpPr txBox="1"/>
          <p:nvPr/>
        </p:nvSpPr>
        <p:spPr>
          <a:xfrm>
            <a:off x="1289100" y="3468650"/>
            <a:ext cx="6565800" cy="1569900"/>
          </a:xfrm>
          <a:prstGeom prst="rect">
            <a:avLst/>
          </a:prstGeom>
          <a:noFill/>
          <a:ln>
            <a:noFill/>
          </a:ln>
        </p:spPr>
        <p:txBody>
          <a:bodyPr spcFirstLastPara="1" wrap="square" lIns="0" tIns="0" rIns="0" bIns="0" anchor="t" anchorCtr="0">
            <a:spAutoFit/>
          </a:bodyPr>
          <a:lstStyle/>
          <a:p>
            <a:pPr marL="0" lvl="0" indent="0" algn="ctr" rtl="0">
              <a:lnSpc>
                <a:spcPct val="114994"/>
              </a:lnSpc>
              <a:spcBef>
                <a:spcPts val="0"/>
              </a:spcBef>
              <a:spcAft>
                <a:spcPts val="0"/>
              </a:spcAft>
              <a:buClr>
                <a:schemeClr val="dk1"/>
              </a:buClr>
              <a:buSzPts val="1100"/>
              <a:buFont typeface="Arial"/>
              <a:buNone/>
            </a:pPr>
            <a:r>
              <a:rPr lang="es" sz="1000">
                <a:latin typeface="Montserrat"/>
                <a:ea typeface="Montserrat"/>
                <a:cs typeface="Montserrat"/>
                <a:sym typeface="Montserrat"/>
              </a:rPr>
              <a:t>¿Quieres transformar tus redes sociales en una poderosa herramienta de negocio? Diseñamos estrategias personalizadas para cada plataforma, optimizadas para alcanzar tus objetivos. Conectamos tu marca con tu audiencia de forma auténtica, generando engagement y crecimiento sostenible a través de una comunicación estratégica y creativa.</a:t>
            </a:r>
            <a:endParaRPr sz="1000">
              <a:latin typeface="Montserrat"/>
              <a:ea typeface="Montserrat"/>
              <a:cs typeface="Montserrat"/>
              <a:sym typeface="Montserrat"/>
            </a:endParaRPr>
          </a:p>
          <a:p>
            <a:pPr marL="0" lvl="0" indent="0" algn="ctr" rtl="0">
              <a:lnSpc>
                <a:spcPct val="114994"/>
              </a:lnSpc>
              <a:spcBef>
                <a:spcPts val="0"/>
              </a:spcBef>
              <a:spcAft>
                <a:spcPts val="0"/>
              </a:spcAft>
              <a:buClr>
                <a:schemeClr val="dk1"/>
              </a:buClr>
              <a:buSzPts val="1100"/>
              <a:buFont typeface="Arial"/>
              <a:buNone/>
            </a:pPr>
            <a:endParaRPr sz="1000">
              <a:latin typeface="Montserrat"/>
              <a:ea typeface="Montserrat"/>
              <a:cs typeface="Montserrat"/>
              <a:sym typeface="Montserrat"/>
            </a:endParaRPr>
          </a:p>
          <a:p>
            <a:pPr marL="0" lvl="0" indent="0" algn="ctr" rtl="0">
              <a:lnSpc>
                <a:spcPct val="114994"/>
              </a:lnSpc>
              <a:spcBef>
                <a:spcPts val="0"/>
              </a:spcBef>
              <a:spcAft>
                <a:spcPts val="0"/>
              </a:spcAft>
              <a:buSzPts val="1100"/>
              <a:buNone/>
            </a:pPr>
            <a:r>
              <a:rPr lang="es" sz="1000">
                <a:latin typeface="Montserrat"/>
                <a:ea typeface="Montserrat"/>
                <a:cs typeface="Montserrat"/>
                <a:sym typeface="Montserrat"/>
              </a:rPr>
              <a:t>Tus redes sociales, a tu medida. Creamos estrategias digitales únicas que amplifican tu voz y te acercan a tu público objetivo. Conocemos las claves para construir una comunidad leal y comprometida, impulsando tu negocio a través de una comunicación cercana y relevante.</a:t>
            </a:r>
            <a:endParaRPr sz="1000">
              <a:latin typeface="Montserrat"/>
              <a:ea typeface="Montserrat"/>
              <a:cs typeface="Montserrat"/>
              <a:sym typeface="Montserrat"/>
            </a:endParaRPr>
          </a:p>
          <a:p>
            <a:pPr marL="0" marR="0" lvl="0" indent="0" algn="l" rtl="0">
              <a:lnSpc>
                <a:spcPct val="114994"/>
              </a:lnSpc>
              <a:spcBef>
                <a:spcPts val="0"/>
              </a:spcBef>
              <a:spcAft>
                <a:spcPts val="0"/>
              </a:spcAft>
              <a:buNone/>
            </a:pPr>
            <a:endParaRPr sz="100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Shape 137"/>
        <p:cNvGrpSpPr/>
        <p:nvPr/>
      </p:nvGrpSpPr>
      <p:grpSpPr>
        <a:xfrm>
          <a:off x="0" y="0"/>
          <a:ext cx="0" cy="0"/>
          <a:chOff x="0" y="0"/>
          <a:chExt cx="0" cy="0"/>
        </a:xfrm>
      </p:grpSpPr>
      <p:pic>
        <p:nvPicPr>
          <p:cNvPr id="138" name="Google Shape;138;p21"/>
          <p:cNvPicPr preferRelativeResize="0"/>
          <p:nvPr/>
        </p:nvPicPr>
        <p:blipFill rotWithShape="1">
          <a:blip r:embed="rId3">
            <a:alphaModFix/>
          </a:blip>
          <a:srcRect l="32745"/>
          <a:stretch/>
        </p:blipFill>
        <p:spPr>
          <a:xfrm>
            <a:off x="-21175" y="0"/>
            <a:ext cx="6149549" cy="5143500"/>
          </a:xfrm>
          <a:prstGeom prst="rect">
            <a:avLst/>
          </a:prstGeom>
          <a:noFill/>
          <a:ln>
            <a:noFill/>
          </a:ln>
        </p:spPr>
      </p:pic>
      <p:sp>
        <p:nvSpPr>
          <p:cNvPr id="139" name="Google Shape;139;p21"/>
          <p:cNvSpPr/>
          <p:nvPr/>
        </p:nvSpPr>
        <p:spPr>
          <a:xfrm>
            <a:off x="-21175" y="-45575"/>
            <a:ext cx="7962900" cy="5295900"/>
          </a:xfrm>
          <a:prstGeom prst="rect">
            <a:avLst/>
          </a:prstGeom>
          <a:solidFill>
            <a:srgbClr val="999999">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21"/>
          <p:cNvSpPr/>
          <p:nvPr/>
        </p:nvSpPr>
        <p:spPr>
          <a:xfrm>
            <a:off x="3282240" y="-145229"/>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1" name="Google Shape;141;p21"/>
          <p:cNvSpPr/>
          <p:nvPr/>
        </p:nvSpPr>
        <p:spPr>
          <a:xfrm>
            <a:off x="1623866" y="-38211"/>
            <a:ext cx="9548368" cy="9548368"/>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r="-779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2" name="Google Shape;142;p21"/>
          <p:cNvSpPr/>
          <p:nvPr/>
        </p:nvSpPr>
        <p:spPr>
          <a:xfrm rot="-3397668">
            <a:off x="2235301" y="1050946"/>
            <a:ext cx="7295046" cy="4103464"/>
          </a:xfrm>
          <a:custGeom>
            <a:avLst/>
            <a:gdLst/>
            <a:ahLst/>
            <a:cxnLst/>
            <a:rect l="l" t="t" r="r" b="b"/>
            <a:pathLst>
              <a:path w="14592099" h="8208056" extrusionOk="0">
                <a:moveTo>
                  <a:pt x="0" y="0"/>
                </a:moveTo>
                <a:lnTo>
                  <a:pt x="14592099" y="0"/>
                </a:lnTo>
                <a:lnTo>
                  <a:pt x="14592099" y="8208056"/>
                </a:lnTo>
                <a:lnTo>
                  <a:pt x="0" y="8208056"/>
                </a:lnTo>
                <a:lnTo>
                  <a:pt x="0" y="0"/>
                </a:lnTo>
                <a:close/>
              </a:path>
            </a:pathLst>
          </a:custGeom>
          <a:blipFill rotWithShape="1">
            <a:blip r:embed="rId5">
              <a:alphaModFix/>
            </a:blip>
            <a:stretch>
              <a:fillRect/>
            </a:stretch>
          </a:blipFill>
          <a:ln>
            <a:noFill/>
          </a:ln>
        </p:spPr>
        <p:txBody>
          <a:bodyPr/>
          <a:lstStyle/>
          <a:p>
            <a:endParaRPr lang="es-ES_tradnl"/>
          </a:p>
        </p:txBody>
      </p:sp>
      <p:sp>
        <p:nvSpPr>
          <p:cNvPr id="143" name="Google Shape;143;p21"/>
          <p:cNvSpPr/>
          <p:nvPr/>
        </p:nvSpPr>
        <p:spPr>
          <a:xfrm>
            <a:off x="159700" y="216950"/>
            <a:ext cx="5202248" cy="2640954"/>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144" name="Google Shape;144;p21"/>
          <p:cNvSpPr/>
          <p:nvPr/>
        </p:nvSpPr>
        <p:spPr>
          <a:xfrm>
            <a:off x="159700" y="2486900"/>
            <a:ext cx="5202248" cy="1528973"/>
          </a:xfrm>
          <a:custGeom>
            <a:avLst/>
            <a:gdLst/>
            <a:ahLst/>
            <a:cxnLst/>
            <a:rect l="l" t="t" r="r" b="b"/>
            <a:pathLst>
              <a:path w="10404496" h="3706602" extrusionOk="0">
                <a:moveTo>
                  <a:pt x="0" y="0"/>
                </a:moveTo>
                <a:lnTo>
                  <a:pt x="10404496" y="0"/>
                </a:lnTo>
                <a:lnTo>
                  <a:pt x="10404496" y="3706601"/>
                </a:lnTo>
                <a:lnTo>
                  <a:pt x="0" y="3706601"/>
                </a:lnTo>
                <a:lnTo>
                  <a:pt x="0" y="0"/>
                </a:lnTo>
                <a:close/>
              </a:path>
            </a:pathLst>
          </a:custGeom>
          <a:blipFill rotWithShape="1">
            <a:blip r:embed="rId6">
              <a:alphaModFix amt="61000"/>
            </a:blip>
            <a:stretch>
              <a:fillRect/>
            </a:stretch>
          </a:blipFill>
          <a:ln>
            <a:noFill/>
          </a:ln>
        </p:spPr>
        <p:txBody>
          <a:bodyPr/>
          <a:lstStyle/>
          <a:p>
            <a:endParaRPr lang="es-ES_tradnl"/>
          </a:p>
        </p:txBody>
      </p:sp>
      <p:sp>
        <p:nvSpPr>
          <p:cNvPr id="145" name="Google Shape;145;p21"/>
          <p:cNvSpPr/>
          <p:nvPr/>
        </p:nvSpPr>
        <p:spPr>
          <a:xfrm>
            <a:off x="159709" y="3590479"/>
            <a:ext cx="5202248" cy="1853301"/>
          </a:xfrm>
          <a:custGeom>
            <a:avLst/>
            <a:gdLst/>
            <a:ahLst/>
            <a:cxnLst/>
            <a:rect l="l" t="t" r="r" b="b"/>
            <a:pathLst>
              <a:path w="10404496" h="3706602" extrusionOk="0">
                <a:moveTo>
                  <a:pt x="0" y="0"/>
                </a:moveTo>
                <a:lnTo>
                  <a:pt x="10404496" y="0"/>
                </a:lnTo>
                <a:lnTo>
                  <a:pt x="10404496" y="3706602"/>
                </a:lnTo>
                <a:lnTo>
                  <a:pt x="0" y="3706602"/>
                </a:lnTo>
                <a:lnTo>
                  <a:pt x="0" y="0"/>
                </a:lnTo>
                <a:close/>
              </a:path>
            </a:pathLst>
          </a:custGeom>
          <a:blipFill rotWithShape="1">
            <a:blip r:embed="rId6">
              <a:alphaModFix amt="61000"/>
            </a:blip>
            <a:stretch>
              <a:fillRect/>
            </a:stretch>
          </a:blipFill>
          <a:ln>
            <a:noFill/>
          </a:ln>
        </p:spPr>
        <p:txBody>
          <a:bodyPr/>
          <a:lstStyle/>
          <a:p>
            <a:endParaRPr lang="es-ES_tradnl"/>
          </a:p>
        </p:txBody>
      </p:sp>
      <p:grpSp>
        <p:nvGrpSpPr>
          <p:cNvPr id="146" name="Google Shape;146;p21"/>
          <p:cNvGrpSpPr/>
          <p:nvPr/>
        </p:nvGrpSpPr>
        <p:grpSpPr>
          <a:xfrm rot="-5400000">
            <a:off x="1630132" y="-1059712"/>
            <a:ext cx="2026900" cy="4580281"/>
            <a:chOff x="0" y="0"/>
            <a:chExt cx="913800" cy="3056577"/>
          </a:xfrm>
        </p:grpSpPr>
        <p:sp>
          <p:nvSpPr>
            <p:cNvPr id="147" name="Google Shape;147;p2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8" name="Google Shape;148;p2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9" name="Google Shape;149;p21"/>
          <p:cNvGrpSpPr/>
          <p:nvPr/>
        </p:nvGrpSpPr>
        <p:grpSpPr>
          <a:xfrm rot="-5400000">
            <a:off x="2083651" y="756747"/>
            <a:ext cx="1119862" cy="4580281"/>
            <a:chOff x="0" y="0"/>
            <a:chExt cx="913800" cy="3056577"/>
          </a:xfrm>
        </p:grpSpPr>
        <p:sp>
          <p:nvSpPr>
            <p:cNvPr id="150" name="Google Shape;150;p2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1" name="Google Shape;151;p2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21"/>
          <p:cNvGrpSpPr/>
          <p:nvPr/>
        </p:nvGrpSpPr>
        <p:grpSpPr>
          <a:xfrm rot="-5400000">
            <a:off x="2094899" y="2120891"/>
            <a:ext cx="1097382" cy="4580281"/>
            <a:chOff x="0" y="0"/>
            <a:chExt cx="913800" cy="3056577"/>
          </a:xfrm>
        </p:grpSpPr>
        <p:sp>
          <p:nvSpPr>
            <p:cNvPr id="153" name="Google Shape;153;p21"/>
            <p:cNvSpPr/>
            <p:nvPr/>
          </p:nvSpPr>
          <p:spPr>
            <a:xfrm>
              <a:off x="0" y="0"/>
              <a:ext cx="913773" cy="3056577"/>
            </a:xfrm>
            <a:custGeom>
              <a:avLst/>
              <a:gdLst/>
              <a:ahLst/>
              <a:cxnLst/>
              <a:rect l="l" t="t" r="r" b="b"/>
              <a:pathLst>
                <a:path w="913773" h="3056577" extrusionOk="0">
                  <a:moveTo>
                    <a:pt x="130047" y="0"/>
                  </a:moveTo>
                  <a:lnTo>
                    <a:pt x="783727" y="0"/>
                  </a:lnTo>
                  <a:cubicBezTo>
                    <a:pt x="818217" y="0"/>
                    <a:pt x="851295" y="13701"/>
                    <a:pt x="875684" y="38090"/>
                  </a:cubicBezTo>
                  <a:cubicBezTo>
                    <a:pt x="900072" y="62478"/>
                    <a:pt x="913773" y="95556"/>
                    <a:pt x="913773" y="130047"/>
                  </a:cubicBezTo>
                  <a:lnTo>
                    <a:pt x="913773" y="2926530"/>
                  </a:lnTo>
                  <a:cubicBezTo>
                    <a:pt x="913773" y="2998353"/>
                    <a:pt x="855550" y="3056577"/>
                    <a:pt x="783727" y="3056577"/>
                  </a:cubicBezTo>
                  <a:lnTo>
                    <a:pt x="130047" y="3056577"/>
                  </a:lnTo>
                  <a:cubicBezTo>
                    <a:pt x="58224" y="3056577"/>
                    <a:pt x="0" y="2998353"/>
                    <a:pt x="0" y="2926530"/>
                  </a:cubicBezTo>
                  <a:lnTo>
                    <a:pt x="0" y="130047"/>
                  </a:lnTo>
                  <a:cubicBezTo>
                    <a:pt x="0" y="58224"/>
                    <a:pt x="58224" y="0"/>
                    <a:pt x="130047" y="0"/>
                  </a:cubicBezTo>
                  <a:close/>
                </a:path>
              </a:pathLst>
            </a:custGeom>
            <a:gradFill>
              <a:gsLst>
                <a:gs pos="0">
                  <a:srgbClr val="EEEEEE"/>
                </a:gs>
                <a:gs pos="100000">
                  <a:srgbClr val="F7F7F7"/>
                </a:gs>
              </a:gsLst>
              <a:lin ang="5400012"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4" name="Google Shape;154;p21"/>
            <p:cNvSpPr txBox="1"/>
            <p:nvPr/>
          </p:nvSpPr>
          <p:spPr>
            <a:xfrm>
              <a:off x="0" y="57150"/>
              <a:ext cx="913800" cy="2999400"/>
            </a:xfrm>
            <a:prstGeom prst="rect">
              <a:avLst/>
            </a:prstGeom>
            <a:noFill/>
            <a:ln>
              <a:noFill/>
            </a:ln>
          </p:spPr>
          <p:txBody>
            <a:bodyPr spcFirstLastPara="1" wrap="square" lIns="25400" tIns="25400" rIns="25400" bIns="25400" anchor="ctr" anchorCtr="0">
              <a:noAutofit/>
            </a:bodyPr>
            <a:lstStyle/>
            <a:p>
              <a:pPr marL="0" marR="0" lvl="0" indent="0" algn="ctr" rtl="0">
                <a:lnSpc>
                  <a:spcPct val="139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5" name="Google Shape;155;p21"/>
          <p:cNvSpPr txBox="1"/>
          <p:nvPr/>
        </p:nvSpPr>
        <p:spPr>
          <a:xfrm>
            <a:off x="5361957" y="2145299"/>
            <a:ext cx="3011100" cy="1104900"/>
          </a:xfrm>
          <a:prstGeom prst="rect">
            <a:avLst/>
          </a:prstGeom>
          <a:noFill/>
          <a:ln>
            <a:noFill/>
          </a:ln>
        </p:spPr>
        <p:txBody>
          <a:bodyPr spcFirstLastPara="1" wrap="square" lIns="0" tIns="0" rIns="0" bIns="0" anchor="t" anchorCtr="0">
            <a:spAutoFit/>
          </a:bodyPr>
          <a:lstStyle/>
          <a:p>
            <a:pPr marL="0" marR="0" lvl="0" indent="0" algn="r" rtl="0">
              <a:lnSpc>
                <a:spcPct val="96995"/>
              </a:lnSpc>
              <a:spcBef>
                <a:spcPts val="0"/>
              </a:spcBef>
              <a:spcAft>
                <a:spcPts val="0"/>
              </a:spcAft>
              <a:buNone/>
            </a:pPr>
            <a:r>
              <a:rPr lang="es" sz="3700" i="0" u="none" strike="noStrike" cap="none">
                <a:solidFill>
                  <a:srgbClr val="434343"/>
                </a:solidFill>
                <a:latin typeface="Montserrat"/>
                <a:ea typeface="Montserrat"/>
                <a:cs typeface="Montserrat"/>
                <a:sym typeface="Montserrat"/>
              </a:rPr>
              <a:t>Alcance del</a:t>
            </a:r>
            <a:r>
              <a:rPr lang="es" sz="3700" i="0" u="none" strike="noStrike" cap="none">
                <a:solidFill>
                  <a:srgbClr val="000000"/>
                </a:solidFill>
                <a:latin typeface="Montserrat"/>
                <a:ea typeface="Montserrat"/>
                <a:cs typeface="Montserrat"/>
                <a:sym typeface="Montserrat"/>
              </a:rPr>
              <a:t> </a:t>
            </a:r>
            <a:r>
              <a:rPr lang="es" sz="3700" i="0" u="none" strike="noStrike" cap="none">
                <a:solidFill>
                  <a:srgbClr val="FFBF00"/>
                </a:solidFill>
                <a:latin typeface="Montserrat"/>
                <a:ea typeface="Montserrat"/>
                <a:cs typeface="Montserrat"/>
                <a:sym typeface="Montserrat"/>
              </a:rPr>
              <a:t>servicio</a:t>
            </a:r>
            <a:endParaRPr sz="700"/>
          </a:p>
        </p:txBody>
      </p:sp>
      <p:sp>
        <p:nvSpPr>
          <p:cNvPr id="156" name="Google Shape;156;p21"/>
          <p:cNvSpPr txBox="1"/>
          <p:nvPr/>
        </p:nvSpPr>
        <p:spPr>
          <a:xfrm>
            <a:off x="1675150" y="483500"/>
            <a:ext cx="3011100" cy="1548600"/>
          </a:xfrm>
          <a:prstGeom prst="rect">
            <a:avLst/>
          </a:prstGeom>
          <a:noFill/>
          <a:ln>
            <a:noFill/>
          </a:ln>
        </p:spPr>
        <p:txBody>
          <a:bodyPr spcFirstLastPara="1" wrap="square" lIns="0" tIns="0" rIns="0" bIns="0" anchor="t" anchorCtr="0">
            <a:spAutoFit/>
          </a:bodyPr>
          <a:lstStyle/>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Evaluación del mercado y competencia en cuanto a contenido de redes sociales.</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Entendimiento y comprensión de tu negocio principal para lograr el posicionamiento.</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Planificación del contenido</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Creación de piezas atractivas para aumentar la exposición de la marca, aprendizajes clave y por ende, la captación del interés del público objetivo.</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Publicación de contenido recurrente de acuerdo al plan estratégico de contenido.</a:t>
            </a:r>
            <a:endParaRPr sz="900">
              <a:solidFill>
                <a:srgbClr val="3B3B3B"/>
              </a:solidFill>
              <a:latin typeface="Montserrat"/>
              <a:ea typeface="Montserrat"/>
              <a:cs typeface="Montserrat"/>
              <a:sym typeface="Montserrat"/>
            </a:endParaRPr>
          </a:p>
          <a:p>
            <a:pPr marL="180975" lvl="1" indent="-148125" algn="l" rtl="0">
              <a:lnSpc>
                <a:spcPct val="85986"/>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Promoción de piezas de contenido ligadas al plan de medios.</a:t>
            </a:r>
            <a:endParaRPr sz="900">
              <a:solidFill>
                <a:srgbClr val="3B3B3B"/>
              </a:solidFill>
              <a:latin typeface="Montserrat"/>
              <a:ea typeface="Montserrat"/>
              <a:cs typeface="Montserrat"/>
              <a:sym typeface="Montserrat"/>
            </a:endParaRPr>
          </a:p>
        </p:txBody>
      </p:sp>
      <p:sp>
        <p:nvSpPr>
          <p:cNvPr id="157" name="Google Shape;157;p21"/>
          <p:cNvSpPr txBox="1"/>
          <p:nvPr/>
        </p:nvSpPr>
        <p:spPr>
          <a:xfrm>
            <a:off x="671588" y="1033910"/>
            <a:ext cx="10161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incluidos</a:t>
            </a:r>
            <a:endParaRPr sz="700"/>
          </a:p>
        </p:txBody>
      </p:sp>
      <p:sp>
        <p:nvSpPr>
          <p:cNvPr id="158" name="Google Shape;158;p21"/>
          <p:cNvSpPr/>
          <p:nvPr/>
        </p:nvSpPr>
        <p:spPr>
          <a:xfrm rot="-5124192">
            <a:off x="5352546" y="3417778"/>
            <a:ext cx="1065705" cy="1502431"/>
          </a:xfrm>
          <a:custGeom>
            <a:avLst/>
            <a:gdLst/>
            <a:ahLst/>
            <a:cxnLst/>
            <a:rect l="l" t="t" r="r" b="b"/>
            <a:pathLst>
              <a:path w="2135231" h="2995293" extrusionOk="0">
                <a:moveTo>
                  <a:pt x="0" y="0"/>
                </a:moveTo>
                <a:lnTo>
                  <a:pt x="2135231" y="0"/>
                </a:lnTo>
                <a:lnTo>
                  <a:pt x="2135231" y="2995294"/>
                </a:lnTo>
                <a:lnTo>
                  <a:pt x="0" y="2995294"/>
                </a:lnTo>
                <a:lnTo>
                  <a:pt x="0" y="0"/>
                </a:lnTo>
                <a:close/>
              </a:path>
            </a:pathLst>
          </a:custGeom>
          <a:blipFill rotWithShape="1">
            <a:blip r:embed="rId7">
              <a:alphaModFix/>
            </a:blip>
            <a:stretch>
              <a:fillRect l="-113213" r="-652662" b="-247258"/>
            </a:stretch>
          </a:blipFill>
          <a:ln>
            <a:noFill/>
          </a:ln>
        </p:spPr>
        <p:txBody>
          <a:bodyPr/>
          <a:lstStyle/>
          <a:p>
            <a:endParaRPr lang="es-ES_tradnl"/>
          </a:p>
        </p:txBody>
      </p:sp>
      <p:sp>
        <p:nvSpPr>
          <p:cNvPr id="159" name="Google Shape;159;p21"/>
          <p:cNvSpPr txBox="1"/>
          <p:nvPr/>
        </p:nvSpPr>
        <p:spPr>
          <a:xfrm>
            <a:off x="1675150" y="2717113"/>
            <a:ext cx="3011100" cy="6720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Generación de contenido para pagina web</a:t>
            </a:r>
            <a:endParaRPr sz="900">
              <a:solidFill>
                <a:srgbClr val="3B3B3B"/>
              </a:solidFill>
              <a:latin typeface="Montserrat"/>
              <a:ea typeface="Montserrat"/>
              <a:cs typeface="Montserrat"/>
              <a:sym typeface="Montserrat"/>
            </a:endParaRPr>
          </a:p>
          <a:p>
            <a:pPr marL="457200" marR="0" lvl="0" indent="0" algn="l" rtl="0">
              <a:lnSpc>
                <a:spcPct val="97001"/>
              </a:lnSpc>
              <a:spcBef>
                <a:spcPts val="0"/>
              </a:spcBef>
              <a:spcAft>
                <a:spcPts val="0"/>
              </a:spcAft>
              <a:buNone/>
            </a:pP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Optimización de la página web</a:t>
            </a:r>
            <a:endParaRPr sz="900">
              <a:solidFill>
                <a:srgbClr val="3B3B3B"/>
              </a:solidFill>
              <a:latin typeface="Montserrat"/>
              <a:ea typeface="Montserrat"/>
              <a:cs typeface="Montserrat"/>
              <a:sym typeface="Montserrat"/>
            </a:endParaRPr>
          </a:p>
          <a:p>
            <a:pPr marL="457200" marR="0" lvl="0" indent="0" algn="l" rtl="0">
              <a:lnSpc>
                <a:spcPct val="97001"/>
              </a:lnSpc>
              <a:spcBef>
                <a:spcPts val="0"/>
              </a:spcBef>
              <a:spcAft>
                <a:spcPts val="0"/>
              </a:spcAft>
              <a:buNone/>
            </a:pPr>
            <a:endParaRPr sz="900">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a:solidFill>
                  <a:srgbClr val="3B3B3B"/>
                </a:solidFill>
                <a:latin typeface="Montserrat"/>
                <a:ea typeface="Montserrat"/>
                <a:cs typeface="Montserrat"/>
                <a:sym typeface="Montserrat"/>
              </a:rPr>
              <a:t>Desarrollo de la identidad visual de la empresa</a:t>
            </a:r>
            <a:endParaRPr sz="900">
              <a:solidFill>
                <a:srgbClr val="3B3B3B"/>
              </a:solidFill>
              <a:latin typeface="Montserrat"/>
              <a:ea typeface="Montserrat"/>
              <a:cs typeface="Montserrat"/>
              <a:sym typeface="Montserrat"/>
            </a:endParaRPr>
          </a:p>
        </p:txBody>
      </p:sp>
      <p:sp>
        <p:nvSpPr>
          <p:cNvPr id="160" name="Google Shape;160;p21"/>
          <p:cNvSpPr txBox="1"/>
          <p:nvPr/>
        </p:nvSpPr>
        <p:spPr>
          <a:xfrm>
            <a:off x="671588" y="2877948"/>
            <a:ext cx="10554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Servicios excluidos</a:t>
            </a:r>
            <a:endParaRPr sz="700"/>
          </a:p>
        </p:txBody>
      </p:sp>
      <p:sp>
        <p:nvSpPr>
          <p:cNvPr id="161" name="Google Shape;161;p21"/>
          <p:cNvSpPr txBox="1"/>
          <p:nvPr/>
        </p:nvSpPr>
        <p:spPr>
          <a:xfrm>
            <a:off x="1675150" y="4171975"/>
            <a:ext cx="3011100" cy="403200"/>
          </a:xfrm>
          <a:prstGeom prst="rect">
            <a:avLst/>
          </a:prstGeom>
          <a:noFill/>
          <a:ln>
            <a:noFill/>
          </a:ln>
        </p:spPr>
        <p:txBody>
          <a:bodyPr spcFirstLastPara="1" wrap="square" lIns="0" tIns="0" rIns="0" bIns="0" anchor="t" anchorCtr="0">
            <a:spAutoFit/>
          </a:bodyPr>
          <a:lstStyle/>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Duración inicial del contrato: </a:t>
            </a:r>
            <a:endParaRPr sz="700"/>
          </a:p>
          <a:p>
            <a:pPr marL="0" marR="0" lvl="0" indent="0" algn="l" rtl="0">
              <a:lnSpc>
                <a:spcPct val="97001"/>
              </a:lnSpc>
              <a:spcBef>
                <a:spcPts val="0"/>
              </a:spcBef>
              <a:spcAft>
                <a:spcPts val="0"/>
              </a:spcAft>
              <a:buNone/>
            </a:pPr>
            <a:endParaRPr sz="900" i="0" u="none" strike="noStrike" cap="none">
              <a:solidFill>
                <a:srgbClr val="3B3B3B"/>
              </a:solidFill>
              <a:latin typeface="Montserrat"/>
              <a:ea typeface="Montserrat"/>
              <a:cs typeface="Montserrat"/>
              <a:sym typeface="Montserrat"/>
            </a:endParaRPr>
          </a:p>
          <a:p>
            <a:pPr marL="190500" marR="0" lvl="1" indent="-157650" algn="l" rtl="0">
              <a:lnSpc>
                <a:spcPct val="97001"/>
              </a:lnSpc>
              <a:spcBef>
                <a:spcPts val="0"/>
              </a:spcBef>
              <a:spcAft>
                <a:spcPts val="0"/>
              </a:spcAft>
              <a:buClr>
                <a:srgbClr val="3B3B3B"/>
              </a:buClr>
              <a:buSzPts val="900"/>
              <a:buChar char="•"/>
            </a:pPr>
            <a:r>
              <a:rPr lang="es" sz="900" i="0" u="none" strike="noStrike" cap="none">
                <a:solidFill>
                  <a:srgbClr val="3B3B3B"/>
                </a:solidFill>
                <a:latin typeface="Montserrat"/>
                <a:ea typeface="Montserrat"/>
                <a:cs typeface="Montserrat"/>
                <a:sym typeface="Montserrat"/>
              </a:rPr>
              <a:t>Revisión y ajuste:  :</a:t>
            </a:r>
            <a:endParaRPr sz="700"/>
          </a:p>
        </p:txBody>
      </p:sp>
      <p:sp>
        <p:nvSpPr>
          <p:cNvPr id="162" name="Google Shape;162;p21"/>
          <p:cNvSpPr txBox="1"/>
          <p:nvPr/>
        </p:nvSpPr>
        <p:spPr>
          <a:xfrm>
            <a:off x="671588" y="4220144"/>
            <a:ext cx="1086300" cy="358200"/>
          </a:xfrm>
          <a:prstGeom prst="rect">
            <a:avLst/>
          </a:prstGeom>
          <a:noFill/>
          <a:ln>
            <a:noFill/>
          </a:ln>
        </p:spPr>
        <p:txBody>
          <a:bodyPr spcFirstLastPara="1" wrap="square" lIns="0" tIns="0" rIns="0" bIns="0" anchor="t" anchorCtr="0">
            <a:spAutoFit/>
          </a:bodyPr>
          <a:lstStyle/>
          <a:p>
            <a:pPr marL="0" marR="0" lvl="0" indent="0" algn="l" rtl="0">
              <a:lnSpc>
                <a:spcPct val="96972"/>
              </a:lnSpc>
              <a:spcBef>
                <a:spcPts val="0"/>
              </a:spcBef>
              <a:spcAft>
                <a:spcPts val="0"/>
              </a:spcAft>
              <a:buNone/>
            </a:pPr>
            <a:r>
              <a:rPr lang="es" sz="1200" b="1" i="0" u="none" strike="noStrike" cap="none">
                <a:solidFill>
                  <a:srgbClr val="3B3B3B"/>
                </a:solidFill>
                <a:latin typeface="Montserrat"/>
                <a:ea typeface="Montserrat"/>
                <a:cs typeface="Montserrat"/>
                <a:sym typeface="Montserrat"/>
              </a:rPr>
              <a:t>Tiempo y Recursos</a:t>
            </a:r>
            <a:endParaRPr sz="700"/>
          </a:p>
        </p:txBody>
      </p:sp>
      <p:sp>
        <p:nvSpPr>
          <p:cNvPr id="163" name="Google Shape;163;p21"/>
          <p:cNvSpPr/>
          <p:nvPr/>
        </p:nvSpPr>
        <p:spPr>
          <a:xfrm rot="5038560">
            <a:off x="5491122" y="49083"/>
            <a:ext cx="1003282" cy="1266174"/>
          </a:xfrm>
          <a:custGeom>
            <a:avLst/>
            <a:gdLst/>
            <a:ahLst/>
            <a:cxnLst/>
            <a:rect l="l" t="t" r="r" b="b"/>
            <a:pathLst>
              <a:path w="2005512" h="2531020" extrusionOk="0">
                <a:moveTo>
                  <a:pt x="0" y="0"/>
                </a:moveTo>
                <a:lnTo>
                  <a:pt x="2005512" y="0"/>
                </a:lnTo>
                <a:lnTo>
                  <a:pt x="2005512" y="2531021"/>
                </a:lnTo>
                <a:lnTo>
                  <a:pt x="0" y="2531021"/>
                </a:lnTo>
                <a:lnTo>
                  <a:pt x="0" y="0"/>
                </a:lnTo>
                <a:close/>
              </a:path>
            </a:pathLst>
          </a:custGeom>
          <a:blipFill rotWithShape="1">
            <a:blip r:embed="rId8">
              <a:alphaModFix/>
            </a:blip>
            <a:stretch>
              <a:fillRect/>
            </a:stretch>
          </a:blipFill>
          <a:ln>
            <a:noFill/>
          </a:ln>
        </p:spPr>
        <p:txBody>
          <a:bodyPr/>
          <a:lstStyle/>
          <a:p>
            <a:endParaRPr lang="es-ES_trad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22"/>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869" r="-11288" b="-15249"/>
            </a:stretch>
          </a:blipFill>
          <a:ln>
            <a:noFill/>
          </a:ln>
        </p:spPr>
        <p:txBody>
          <a:bodyPr/>
          <a:lstStyle/>
          <a:p>
            <a:endParaRPr lang="es-ES_tradnl"/>
          </a:p>
        </p:txBody>
      </p:sp>
      <p:grpSp>
        <p:nvGrpSpPr>
          <p:cNvPr id="169" name="Google Shape;169;p22"/>
          <p:cNvGrpSpPr/>
          <p:nvPr/>
        </p:nvGrpSpPr>
        <p:grpSpPr>
          <a:xfrm>
            <a:off x="1679038" y="-9356"/>
            <a:ext cx="7465208" cy="5153146"/>
            <a:chOff x="0" y="0"/>
            <a:chExt cx="3932161" cy="2714325"/>
          </a:xfrm>
        </p:grpSpPr>
        <p:sp>
          <p:nvSpPr>
            <p:cNvPr id="170" name="Google Shape;170;p22"/>
            <p:cNvSpPr/>
            <p:nvPr/>
          </p:nvSpPr>
          <p:spPr>
            <a:xfrm>
              <a:off x="0" y="0"/>
              <a:ext cx="3932161" cy="2714262"/>
            </a:xfrm>
            <a:custGeom>
              <a:avLst/>
              <a:gdLst/>
              <a:ahLst/>
              <a:cxnLst/>
              <a:rect l="l" t="t" r="r" b="b"/>
              <a:pathLst>
                <a:path w="3932161" h="2714262" extrusionOk="0">
                  <a:moveTo>
                    <a:pt x="0" y="0"/>
                  </a:moveTo>
                  <a:lnTo>
                    <a:pt x="3932161" y="0"/>
                  </a:lnTo>
                  <a:lnTo>
                    <a:pt x="3932161" y="2714262"/>
                  </a:lnTo>
                  <a:lnTo>
                    <a:pt x="0" y="2714262"/>
                  </a:lnTo>
                  <a:close/>
                </a:path>
              </a:pathLst>
            </a:custGeom>
            <a:gradFill>
              <a:gsLst>
                <a:gs pos="0">
                  <a:srgbClr val="CCCCCC">
                    <a:alpha val="50980"/>
                  </a:srgbClr>
                </a:gs>
                <a:gs pos="100000">
                  <a:srgbClr val="343434">
                    <a:alpha val="50980"/>
                  </a:srgbClr>
                </a:gs>
              </a:gsLst>
              <a:lin ang="5400012" scaled="0"/>
            </a:gradFill>
            <a:ln>
              <a:noFill/>
            </a:ln>
          </p:spPr>
          <p:txBody>
            <a:bodyPr/>
            <a:lstStyle/>
            <a:p>
              <a:endParaRPr lang="es-ES_tradnl"/>
            </a:p>
          </p:txBody>
        </p:sp>
        <p:sp>
          <p:nvSpPr>
            <p:cNvPr id="171" name="Google Shape;171;p22"/>
            <p:cNvSpPr txBox="1"/>
            <p:nvPr/>
          </p:nvSpPr>
          <p:spPr>
            <a:xfrm>
              <a:off x="0" y="47625"/>
              <a:ext cx="3932100" cy="2666700"/>
            </a:xfrm>
            <a:prstGeom prst="rect">
              <a:avLst/>
            </a:prstGeom>
            <a:noFill/>
            <a:ln>
              <a:noFill/>
            </a:ln>
          </p:spPr>
          <p:txBody>
            <a:bodyPr spcFirstLastPara="1" wrap="square" lIns="25400" tIns="25400" rIns="25400" bIns="25400" anchor="ctr" anchorCtr="0">
              <a:noAutofit/>
            </a:bodyPr>
            <a:lstStyle/>
            <a:p>
              <a:pPr marL="0" marR="0" lvl="0" indent="0" algn="ctr" rtl="0">
                <a:lnSpc>
                  <a:spcPct val="124555"/>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2" name="Google Shape;172;p22"/>
          <p:cNvSpPr/>
          <p:nvPr/>
        </p:nvSpPr>
        <p:spPr>
          <a:xfrm rot="10800000" flipH="1">
            <a:off x="628352" y="-9357"/>
            <a:ext cx="7536184" cy="5686393"/>
          </a:xfrm>
          <a:custGeom>
            <a:avLst/>
            <a:gdLst/>
            <a:ahLst/>
            <a:cxnLst/>
            <a:rect l="l" t="t" r="r" b="b"/>
            <a:pathLst>
              <a:path w="15072368" h="11372786" extrusionOk="0">
                <a:moveTo>
                  <a:pt x="15072367" y="0"/>
                </a:moveTo>
                <a:lnTo>
                  <a:pt x="0" y="0"/>
                </a:lnTo>
                <a:lnTo>
                  <a:pt x="0" y="11372787"/>
                </a:lnTo>
                <a:lnTo>
                  <a:pt x="15072367" y="11372787"/>
                </a:lnTo>
                <a:lnTo>
                  <a:pt x="15072367" y="0"/>
                </a:lnTo>
                <a:close/>
              </a:path>
            </a:pathLst>
          </a:custGeom>
          <a:blipFill rotWithShape="1">
            <a:blip r:embed="rId4">
              <a:alphaModFix/>
            </a:blip>
            <a:stretch>
              <a:fillRect/>
            </a:stretch>
          </a:blipFill>
          <a:ln>
            <a:noFill/>
          </a:ln>
        </p:spPr>
        <p:txBody>
          <a:bodyPr/>
          <a:lstStyle/>
          <a:p>
            <a:endParaRPr lang="es-ES_tradnl"/>
          </a:p>
        </p:txBody>
      </p:sp>
      <p:sp>
        <p:nvSpPr>
          <p:cNvPr id="173" name="Google Shape;173;p22"/>
          <p:cNvSpPr/>
          <p:nvPr/>
        </p:nvSpPr>
        <p:spPr>
          <a:xfrm>
            <a:off x="-4033157" y="-4072754"/>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4" name="Google Shape;174;p22"/>
          <p:cNvSpPr/>
          <p:nvPr/>
        </p:nvSpPr>
        <p:spPr>
          <a:xfrm>
            <a:off x="-3003757" y="-4462407"/>
            <a:ext cx="9548368" cy="9610277"/>
          </a:xfrm>
          <a:custGeom>
            <a:avLst/>
            <a:gdLst/>
            <a:ahLst/>
            <a:cxnLst/>
            <a:rect l="l" t="t" r="r" b="b"/>
            <a:pathLst>
              <a:path w="812800" h="818070" extrusionOk="0">
                <a:moveTo>
                  <a:pt x="406400" y="0"/>
                </a:moveTo>
                <a:cubicBezTo>
                  <a:pt x="181951" y="0"/>
                  <a:pt x="0" y="183131"/>
                  <a:pt x="0" y="409035"/>
                </a:cubicBezTo>
                <a:cubicBezTo>
                  <a:pt x="0" y="634939"/>
                  <a:pt x="181951" y="818070"/>
                  <a:pt x="406400" y="818070"/>
                </a:cubicBezTo>
                <a:cubicBezTo>
                  <a:pt x="630849" y="818070"/>
                  <a:pt x="812800" y="634939"/>
                  <a:pt x="812800" y="409035"/>
                </a:cubicBezTo>
                <a:cubicBezTo>
                  <a:pt x="812800" y="183131"/>
                  <a:pt x="630849" y="0"/>
                  <a:pt x="406400" y="0"/>
                </a:cubicBezTo>
                <a:close/>
              </a:path>
            </a:pathLst>
          </a:custGeom>
          <a:blipFill rotWithShape="1">
            <a:blip r:embed="rId5">
              <a:alphaModFix/>
            </a:blip>
            <a:stretch>
              <a:fillRect l="-318" r="-7881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5" name="Google Shape;175;p22"/>
          <p:cNvSpPr txBox="1"/>
          <p:nvPr/>
        </p:nvSpPr>
        <p:spPr>
          <a:xfrm>
            <a:off x="704550" y="2329900"/>
            <a:ext cx="5075400" cy="1642500"/>
          </a:xfrm>
          <a:prstGeom prst="rect">
            <a:avLst/>
          </a:prstGeom>
          <a:noFill/>
          <a:ln>
            <a:noFill/>
          </a:ln>
        </p:spPr>
        <p:txBody>
          <a:bodyPr spcFirstLastPara="1" wrap="square" lIns="0" tIns="0" rIns="0" bIns="0" anchor="t" anchorCtr="0">
            <a:spAutoFit/>
          </a:bodyPr>
          <a:lstStyle/>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Manual de identidad corporativa, Logotipos en curvas y Fuentes tipográficas</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Material fotográfico de productos y/o servicios</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Selección de imágenes para verificar tono y estilo.</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Contenido de la marca como fuentes de información, contenido </a:t>
            </a:r>
            <a:endParaRPr sz="1000">
              <a:solidFill>
                <a:srgbClr val="3B3B3B"/>
              </a:solidFill>
              <a:latin typeface="Montserrat"/>
              <a:ea typeface="Montserrat"/>
              <a:cs typeface="Montserrat"/>
              <a:sym typeface="Montserrat"/>
            </a:endParaRPr>
          </a:p>
          <a:p>
            <a:pPr marL="269999" lvl="0" indent="0" algn="l" rtl="0">
              <a:lnSpc>
                <a:spcPct val="97001"/>
              </a:lnSpc>
              <a:spcBef>
                <a:spcPts val="0"/>
              </a:spcBef>
              <a:spcAft>
                <a:spcPts val="0"/>
              </a:spcAft>
              <a:buNone/>
            </a:pPr>
            <a:r>
              <a:rPr lang="es" sz="1000">
                <a:solidFill>
                  <a:srgbClr val="3B3B3B"/>
                </a:solidFill>
                <a:latin typeface="Montserrat"/>
                <a:ea typeface="Montserrat"/>
                <a:cs typeface="Montserrat"/>
                <a:sym typeface="Montserrat"/>
              </a:rPr>
              <a:t>relevante, promociones, publico objetivo y  edades</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Acceso a plataformas </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Entrevista con el spokesperson para parrillas de spokesperson.</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Fuentes de información relevantes.</a:t>
            </a:r>
            <a:endParaRPr sz="1000">
              <a:solidFill>
                <a:srgbClr val="3B3B3B"/>
              </a:solidFill>
              <a:latin typeface="Montserrat"/>
              <a:ea typeface="Montserrat"/>
              <a:cs typeface="Montserrat"/>
              <a:sym typeface="Montserrat"/>
            </a:endParaRPr>
          </a:p>
          <a:p>
            <a:pPr marL="269999" lvl="1" indent="-153499" algn="l" rtl="0">
              <a:lnSpc>
                <a:spcPct val="97001"/>
              </a:lnSpc>
              <a:spcBef>
                <a:spcPts val="0"/>
              </a:spcBef>
              <a:spcAft>
                <a:spcPts val="0"/>
              </a:spcAft>
              <a:buClr>
                <a:srgbClr val="3B3B3B"/>
              </a:buClr>
              <a:buSzPts val="1000"/>
              <a:buChar char="•"/>
            </a:pPr>
            <a:r>
              <a:rPr lang="es" sz="1000">
                <a:solidFill>
                  <a:srgbClr val="3B3B3B"/>
                </a:solidFill>
                <a:latin typeface="Montserrat"/>
                <a:ea typeface="Montserrat"/>
                <a:cs typeface="Montserrat"/>
                <a:sym typeface="Montserrat"/>
              </a:rPr>
              <a:t>Base datos</a:t>
            </a:r>
            <a:endParaRPr sz="1000">
              <a:solidFill>
                <a:srgbClr val="3B3B3B"/>
              </a:solidFill>
              <a:latin typeface="Montserrat"/>
              <a:ea typeface="Montserrat"/>
              <a:cs typeface="Montserrat"/>
              <a:sym typeface="Montserrat"/>
            </a:endParaRPr>
          </a:p>
          <a:p>
            <a:pPr marL="0" lvl="0" indent="0" algn="l" rtl="0">
              <a:lnSpc>
                <a:spcPct val="97001"/>
              </a:lnSpc>
              <a:spcBef>
                <a:spcPts val="0"/>
              </a:spcBef>
              <a:spcAft>
                <a:spcPts val="0"/>
              </a:spcAft>
              <a:buNone/>
            </a:pPr>
            <a:endParaRPr sz="1000">
              <a:solidFill>
                <a:srgbClr val="3B3B3B"/>
              </a:solidFill>
              <a:latin typeface="Montserrat"/>
              <a:ea typeface="Montserrat"/>
              <a:cs typeface="Montserrat"/>
              <a:sym typeface="Montserrat"/>
            </a:endParaRPr>
          </a:p>
        </p:txBody>
      </p:sp>
      <p:sp>
        <p:nvSpPr>
          <p:cNvPr id="176" name="Google Shape;176;p22"/>
          <p:cNvSpPr txBox="1"/>
          <p:nvPr/>
        </p:nvSpPr>
        <p:spPr>
          <a:xfrm>
            <a:off x="628350" y="793200"/>
            <a:ext cx="5075400" cy="925800"/>
          </a:xfrm>
          <a:prstGeom prst="rect">
            <a:avLst/>
          </a:prstGeom>
          <a:noFill/>
          <a:ln>
            <a:noFill/>
          </a:ln>
        </p:spPr>
        <p:txBody>
          <a:bodyPr spcFirstLastPara="1" wrap="square" lIns="0" tIns="0" rIns="0" bIns="0" anchor="t" anchorCtr="0">
            <a:spAutoFit/>
          </a:bodyPr>
          <a:lstStyle/>
          <a:p>
            <a:pPr marL="0" lvl="0" indent="0" algn="l" rtl="0">
              <a:lnSpc>
                <a:spcPct val="96995"/>
              </a:lnSpc>
              <a:spcBef>
                <a:spcPts val="0"/>
              </a:spcBef>
              <a:spcAft>
                <a:spcPts val="0"/>
              </a:spcAft>
              <a:buClr>
                <a:schemeClr val="dk1"/>
              </a:buClr>
              <a:buSzPts val="1100"/>
              <a:buFont typeface="Arial"/>
              <a:buNone/>
            </a:pPr>
            <a:r>
              <a:rPr lang="es" sz="3100">
                <a:solidFill>
                  <a:srgbClr val="434343"/>
                </a:solidFill>
                <a:latin typeface="Montserrat"/>
                <a:ea typeface="Montserrat"/>
                <a:cs typeface="Montserrat"/>
                <a:sym typeface="Montserrat"/>
              </a:rPr>
              <a:t>Responsabilidades </a:t>
            </a:r>
            <a:r>
              <a:rPr lang="es" sz="3100">
                <a:solidFill>
                  <a:srgbClr val="FFC100"/>
                </a:solidFill>
                <a:latin typeface="Montserrat"/>
                <a:ea typeface="Montserrat"/>
                <a:cs typeface="Montserrat"/>
                <a:sym typeface="Montserrat"/>
              </a:rPr>
              <a:t>del Cliente</a:t>
            </a:r>
            <a:endParaRPr sz="3700">
              <a:solidFill>
                <a:srgbClr val="434343"/>
              </a:solidFill>
              <a:latin typeface="Montserrat"/>
              <a:ea typeface="Montserrat"/>
              <a:cs typeface="Montserrat"/>
              <a:sym typeface="Montserrat"/>
            </a:endParaRPr>
          </a:p>
        </p:txBody>
      </p:sp>
      <p:sp>
        <p:nvSpPr>
          <p:cNvPr id="177" name="Google Shape;177;p22"/>
          <p:cNvSpPr/>
          <p:nvPr/>
        </p:nvSpPr>
        <p:spPr>
          <a:xfrm>
            <a:off x="-3933" y="8594"/>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6">
              <a:alphaModFix/>
            </a:blip>
            <a:stretch>
              <a:fillRect/>
            </a:stretch>
          </a:blipFill>
          <a:ln>
            <a:noFill/>
          </a:ln>
        </p:spPr>
        <p:txBody>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3" name="Google Shape;183;p23"/>
          <p:cNvSpPr txBox="1"/>
          <p:nvPr/>
        </p:nvSpPr>
        <p:spPr>
          <a:xfrm>
            <a:off x="-689775" y="412825"/>
            <a:ext cx="10523700" cy="403200"/>
          </a:xfrm>
          <a:prstGeom prst="rect">
            <a:avLst/>
          </a:prstGeom>
          <a:noFill/>
          <a:ln>
            <a:noFill/>
          </a:ln>
        </p:spPr>
        <p:txBody>
          <a:bodyPr spcFirstLastPara="1" wrap="square" lIns="0" tIns="0" rIns="0" bIns="0" anchor="t" anchorCtr="0">
            <a:spAutoFit/>
          </a:bodyPr>
          <a:lstStyle/>
          <a:p>
            <a:pPr marL="0" marR="0" lvl="0" indent="0" algn="ctr" rtl="0">
              <a:lnSpc>
                <a:spcPct val="97000"/>
              </a:lnSpc>
              <a:spcBef>
                <a:spcPts val="0"/>
              </a:spcBef>
              <a:spcAft>
                <a:spcPts val="0"/>
              </a:spcAft>
              <a:buNone/>
            </a:pPr>
            <a:r>
              <a:rPr lang="es" sz="2700">
                <a:solidFill>
                  <a:srgbClr val="434343"/>
                </a:solidFill>
                <a:latin typeface="Montserrat"/>
                <a:ea typeface="Montserrat"/>
                <a:cs typeface="Montserrat"/>
                <a:sym typeface="Montserrat"/>
              </a:rPr>
              <a:t>Redes a Gestionar</a:t>
            </a:r>
            <a:r>
              <a:rPr lang="es" sz="2700" i="0" u="none" strike="noStrike" cap="none">
                <a:solidFill>
                  <a:srgbClr val="000000"/>
                </a:solidFill>
                <a:latin typeface="Montserrat"/>
                <a:ea typeface="Montserrat"/>
                <a:cs typeface="Montserrat"/>
                <a:sym typeface="Montserrat"/>
              </a:rPr>
              <a:t> </a:t>
            </a:r>
            <a:r>
              <a:rPr lang="es" sz="2700">
                <a:solidFill>
                  <a:srgbClr val="FFBF00"/>
                </a:solidFill>
                <a:latin typeface="Montserrat"/>
                <a:ea typeface="Montserrat"/>
                <a:cs typeface="Montserrat"/>
                <a:sym typeface="Montserrat"/>
              </a:rPr>
              <a:t>y Acciones</a:t>
            </a:r>
            <a:endParaRPr sz="700"/>
          </a:p>
        </p:txBody>
      </p:sp>
      <p:graphicFrame>
        <p:nvGraphicFramePr>
          <p:cNvPr id="184" name="Google Shape;184;p23"/>
          <p:cNvGraphicFramePr/>
          <p:nvPr/>
        </p:nvGraphicFramePr>
        <p:xfrm>
          <a:off x="156075" y="1063050"/>
          <a:ext cx="8743900" cy="2259642"/>
        </p:xfrm>
        <a:graphic>
          <a:graphicData uri="http://schemas.openxmlformats.org/drawingml/2006/table">
            <a:tbl>
              <a:tblPr>
                <a:noFill/>
                <a:tableStyleId>{441B36CD-DBEE-4BBE-9522-FB7B71EB69FC}</a:tableStyleId>
              </a:tblPr>
              <a:tblGrid>
                <a:gridCol w="1325450">
                  <a:extLst>
                    <a:ext uri="{9D8B030D-6E8A-4147-A177-3AD203B41FA5}">
                      <a16:colId xmlns:a16="http://schemas.microsoft.com/office/drawing/2014/main" val="20000"/>
                    </a:ext>
                  </a:extLst>
                </a:gridCol>
                <a:gridCol w="1654750">
                  <a:extLst>
                    <a:ext uri="{9D8B030D-6E8A-4147-A177-3AD203B41FA5}">
                      <a16:colId xmlns:a16="http://schemas.microsoft.com/office/drawing/2014/main" val="20001"/>
                    </a:ext>
                  </a:extLst>
                </a:gridCol>
                <a:gridCol w="1084525">
                  <a:extLst>
                    <a:ext uri="{9D8B030D-6E8A-4147-A177-3AD203B41FA5}">
                      <a16:colId xmlns:a16="http://schemas.microsoft.com/office/drawing/2014/main" val="20002"/>
                    </a:ext>
                  </a:extLst>
                </a:gridCol>
                <a:gridCol w="1985375">
                  <a:extLst>
                    <a:ext uri="{9D8B030D-6E8A-4147-A177-3AD203B41FA5}">
                      <a16:colId xmlns:a16="http://schemas.microsoft.com/office/drawing/2014/main" val="20003"/>
                    </a:ext>
                  </a:extLst>
                </a:gridCol>
                <a:gridCol w="1049525">
                  <a:extLst>
                    <a:ext uri="{9D8B030D-6E8A-4147-A177-3AD203B41FA5}">
                      <a16:colId xmlns:a16="http://schemas.microsoft.com/office/drawing/2014/main" val="20004"/>
                    </a:ext>
                  </a:extLst>
                </a:gridCol>
                <a:gridCol w="1644275">
                  <a:extLst>
                    <a:ext uri="{9D8B030D-6E8A-4147-A177-3AD203B41FA5}">
                      <a16:colId xmlns:a16="http://schemas.microsoft.com/office/drawing/2014/main" val="20005"/>
                    </a:ext>
                  </a:extLst>
                </a:gridCol>
              </a:tblGrid>
              <a:tr h="200850">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Red Social</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Objetivo</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Tono</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Tipo de contenido</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Frecuencia sugerida</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tc>
                  <a:txBody>
                    <a:bodyPr/>
                    <a:lstStyle/>
                    <a:p>
                      <a:pPr marL="0" lvl="0" indent="0" algn="ctr" rtl="0">
                        <a:lnSpc>
                          <a:spcPct val="115000"/>
                        </a:lnSpc>
                        <a:spcBef>
                          <a:spcPts val="0"/>
                        </a:spcBef>
                        <a:spcAft>
                          <a:spcPts val="0"/>
                        </a:spcAft>
                        <a:buNone/>
                      </a:pPr>
                      <a:r>
                        <a:rPr lang="es" sz="900" b="1">
                          <a:solidFill>
                            <a:schemeClr val="lt1"/>
                          </a:solidFill>
                          <a:latin typeface="Montserrat"/>
                          <a:ea typeface="Montserrat"/>
                          <a:cs typeface="Montserrat"/>
                          <a:sym typeface="Montserrat"/>
                        </a:rPr>
                        <a:t>Formato</a:t>
                      </a:r>
                      <a:endParaRPr sz="900" b="1">
                        <a:solidFill>
                          <a:schemeClr val="lt1"/>
                        </a:solidFill>
                        <a:latin typeface="Montserrat"/>
                        <a:ea typeface="Montserrat"/>
                        <a:cs typeface="Montserrat"/>
                        <a:sym typeface="Montserrat"/>
                      </a:endParaRPr>
                    </a:p>
                  </a:txBody>
                  <a:tcPr marL="28575" marR="28575" marT="19050" marB="190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C000"/>
                    </a:solidFill>
                  </a:tcPr>
                </a:tc>
                <a:extLst>
                  <a:ext uri="{0D108BD9-81ED-4DB2-BD59-A6C34878D82A}">
                    <a16:rowId xmlns:a16="http://schemas.microsoft.com/office/drawing/2014/main" val="10000"/>
                  </a:ext>
                </a:extLst>
              </a:tr>
              <a:tr h="858200">
                <a:tc>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My Business</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rowSpan="3">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Humanizar la marca y mostrar cultura</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rowSpan="3">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Cercano, visual Informativo, accesible</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rowSpan="3">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Cultura,Servicio/Branding, Storytelling de procesos, cultura, curiosidades, Contenido inspirador y motivador, Contenido detrás de escena</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rowSpan="3">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8/mes (2 por semana) (3 feed + 3 reels) </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rowSpan="3">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2 carruseles</a:t>
                      </a:r>
                      <a:endParaRPr sz="8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4 imágenes fijas</a:t>
                      </a:r>
                      <a:endParaRPr sz="8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2 videos de motion graphics para reels</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extLst>
                  <a:ext uri="{0D108BD9-81ED-4DB2-BD59-A6C34878D82A}">
                    <a16:rowId xmlns:a16="http://schemas.microsoft.com/office/drawing/2014/main" val="10001"/>
                  </a:ext>
                </a:extLst>
              </a:tr>
              <a:tr h="529525">
                <a:tc>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Instagram</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vMerge="1">
                  <a:txBody>
                    <a:bodyPr/>
                    <a:lstStyle/>
                    <a:p>
                      <a:endParaRPr lang="en-MX"/>
                    </a:p>
                  </a:txBody>
                  <a:tcPr/>
                </a:tc>
                <a:tc vMerge="1">
                  <a:txBody>
                    <a:bodyPr/>
                    <a:lstStyle/>
                    <a:p>
                      <a:endParaRPr lang="en-MX"/>
                    </a:p>
                  </a:txBody>
                  <a:tcPr/>
                </a:tc>
                <a:tc vMerge="1">
                  <a:txBody>
                    <a:bodyPr/>
                    <a:lstStyle/>
                    <a:p>
                      <a:endParaRPr lang="en-MX"/>
                    </a:p>
                  </a:txBody>
                  <a:tcPr/>
                </a:tc>
                <a:tc vMerge="1">
                  <a:txBody>
                    <a:bodyPr/>
                    <a:lstStyle/>
                    <a:p>
                      <a:endParaRPr lang="en-MX"/>
                    </a:p>
                  </a:txBody>
                  <a:tcPr/>
                </a:tc>
                <a:tc vMerge="1">
                  <a:txBody>
                    <a:bodyPr/>
                    <a:lstStyle/>
                    <a:p>
                      <a:endParaRPr lang="en-MX"/>
                    </a:p>
                  </a:txBody>
                  <a:tcPr/>
                </a:tc>
                <a:extLst>
                  <a:ext uri="{0D108BD9-81ED-4DB2-BD59-A6C34878D82A}">
                    <a16:rowId xmlns:a16="http://schemas.microsoft.com/office/drawing/2014/main" val="10002"/>
                  </a:ext>
                </a:extLst>
              </a:tr>
              <a:tr h="529525">
                <a:tc>
                  <a:txBody>
                    <a:bodyPr/>
                    <a:lstStyle/>
                    <a:p>
                      <a:pPr marL="0" lvl="0" indent="0" algn="l" rtl="0">
                        <a:lnSpc>
                          <a:spcPct val="115000"/>
                        </a:lnSpc>
                        <a:spcBef>
                          <a:spcPts val="0"/>
                        </a:spcBef>
                        <a:spcAft>
                          <a:spcPts val="0"/>
                        </a:spcAft>
                        <a:buNone/>
                      </a:pPr>
                      <a:r>
                        <a:rPr lang="es" sz="800">
                          <a:solidFill>
                            <a:schemeClr val="lt1"/>
                          </a:solidFill>
                          <a:latin typeface="Montserrat"/>
                          <a:ea typeface="Montserrat"/>
                          <a:cs typeface="Montserrat"/>
                          <a:sym typeface="Montserrat"/>
                        </a:rPr>
                        <a:t>Facebook</a:t>
                      </a:r>
                      <a:endParaRPr sz="800">
                        <a:solidFill>
                          <a:schemeClr val="lt1"/>
                        </a:solidFill>
                        <a:latin typeface="Montserrat"/>
                        <a:ea typeface="Montserrat"/>
                        <a:cs typeface="Montserrat"/>
                        <a:sym typeface="Montserrat"/>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9E9E"/>
                    </a:solidFill>
                  </a:tcPr>
                </a:tc>
                <a:tc vMerge="1">
                  <a:txBody>
                    <a:bodyPr/>
                    <a:lstStyle/>
                    <a:p>
                      <a:endParaRPr lang="en-MX"/>
                    </a:p>
                  </a:txBody>
                  <a:tcPr/>
                </a:tc>
                <a:tc vMerge="1">
                  <a:txBody>
                    <a:bodyPr/>
                    <a:lstStyle/>
                    <a:p>
                      <a:endParaRPr lang="en-MX"/>
                    </a:p>
                  </a:txBody>
                  <a:tcPr/>
                </a:tc>
                <a:tc vMerge="1">
                  <a:txBody>
                    <a:bodyPr/>
                    <a:lstStyle/>
                    <a:p>
                      <a:endParaRPr lang="en-MX"/>
                    </a:p>
                  </a:txBody>
                  <a:tcPr/>
                </a:tc>
                <a:tc vMerge="1">
                  <a:txBody>
                    <a:bodyPr/>
                    <a:lstStyle/>
                    <a:p>
                      <a:endParaRPr lang="en-MX"/>
                    </a:p>
                  </a:txBody>
                  <a:tcPr/>
                </a:tc>
                <a:tc vMerge="1">
                  <a:txBody>
                    <a:bodyPr/>
                    <a:lstStyle/>
                    <a:p>
                      <a:endParaRPr lang="en-MX"/>
                    </a:p>
                  </a:txBody>
                  <a:tcPr/>
                </a:tc>
                <a:extLst>
                  <a:ext uri="{0D108BD9-81ED-4DB2-BD59-A6C34878D82A}">
                    <a16:rowId xmlns:a16="http://schemas.microsoft.com/office/drawing/2014/main" val="10003"/>
                  </a:ext>
                </a:extLst>
              </a:tr>
            </a:tbl>
          </a:graphicData>
        </a:graphic>
      </p:graphicFrame>
      <p:pic>
        <p:nvPicPr>
          <p:cNvPr id="185" name="Google Shape;185;p23"/>
          <p:cNvPicPr preferRelativeResize="0"/>
          <p:nvPr/>
        </p:nvPicPr>
        <p:blipFill rotWithShape="1">
          <a:blip r:embed="rId4">
            <a:alphaModFix/>
          </a:blip>
          <a:srcRect t="377" b="387"/>
          <a:stretch/>
        </p:blipFill>
        <p:spPr>
          <a:xfrm>
            <a:off x="932640" y="2424015"/>
            <a:ext cx="255600" cy="253800"/>
          </a:xfrm>
          <a:prstGeom prst="ellipse">
            <a:avLst/>
          </a:prstGeom>
          <a:noFill/>
          <a:ln>
            <a:noFill/>
          </a:ln>
        </p:spPr>
      </p:pic>
      <p:pic>
        <p:nvPicPr>
          <p:cNvPr id="186" name="Google Shape;186;p23"/>
          <p:cNvPicPr preferRelativeResize="0"/>
          <p:nvPr/>
        </p:nvPicPr>
        <p:blipFill rotWithShape="1">
          <a:blip r:embed="rId5">
            <a:alphaModFix/>
          </a:blip>
          <a:srcRect t="6664" b="6664"/>
          <a:stretch/>
        </p:blipFill>
        <p:spPr>
          <a:xfrm>
            <a:off x="932650" y="2989266"/>
            <a:ext cx="255600" cy="253800"/>
          </a:xfrm>
          <a:prstGeom prst="ellipse">
            <a:avLst/>
          </a:prstGeom>
          <a:noFill/>
          <a:ln>
            <a:noFill/>
          </a:ln>
        </p:spPr>
      </p:pic>
      <p:pic>
        <p:nvPicPr>
          <p:cNvPr id="187" name="Google Shape;187;p23"/>
          <p:cNvPicPr preferRelativeResize="0"/>
          <p:nvPr/>
        </p:nvPicPr>
        <p:blipFill>
          <a:blip r:embed="rId6">
            <a:alphaModFix/>
          </a:blip>
          <a:stretch>
            <a:fillRect/>
          </a:stretch>
        </p:blipFill>
        <p:spPr>
          <a:xfrm>
            <a:off x="932649" y="1724998"/>
            <a:ext cx="255600" cy="22152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2147</Words>
  <Application>Microsoft Macintosh PowerPoint</Application>
  <PresentationFormat>On-screen Show (16:9)</PresentationFormat>
  <Paragraphs>245</Paragraphs>
  <Slides>24</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Montserrat</vt:lpstr>
      <vt:lpstr>Montserrat Black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Roddy Alexi Bonilla Duque</cp:lastModifiedBy>
  <cp:revision>1</cp:revision>
  <dcterms:modified xsi:type="dcterms:W3CDTF">2025-09-25T04:50:33Z</dcterms:modified>
</cp:coreProperties>
</file>